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79" r:id="rId2"/>
    <p:sldId id="280" r:id="rId3"/>
    <p:sldId id="271" r:id="rId4"/>
    <p:sldId id="282" r:id="rId5"/>
    <p:sldId id="283" r:id="rId6"/>
    <p:sldId id="284" r:id="rId7"/>
    <p:sldId id="285" r:id="rId8"/>
    <p:sldId id="286" r:id="rId9"/>
    <p:sldId id="287" r:id="rId10"/>
    <p:sldId id="288" r:id="rId11"/>
    <p:sldId id="301" r:id="rId12"/>
    <p:sldId id="267" r:id="rId13"/>
    <p:sldId id="302" r:id="rId14"/>
    <p:sldId id="263" r:id="rId15"/>
    <p:sldId id="268" r:id="rId16"/>
    <p:sldId id="303" r:id="rId17"/>
    <p:sldId id="304" r:id="rId18"/>
    <p:sldId id="305" r:id="rId19"/>
    <p:sldId id="306" r:id="rId20"/>
    <p:sldId id="307" r:id="rId21"/>
    <p:sldId id="308" r:id="rId22"/>
    <p:sldId id="262" r:id="rId23"/>
    <p:sldId id="269" r:id="rId24"/>
    <p:sldId id="30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E6BEAB-6418-44AB-8A47-6589BF45CC77}" v="9" dt="2024-07-21T16:57:11.711"/>
    <p1510:client id="{AAFC625B-F3C8-4BB1-B7FC-1C76C7EBB175}" v="44" dt="2024-07-23T11:48:02.1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5491" autoAdjust="0"/>
    <p:restoredTop sz="69748" autoAdjust="0"/>
  </p:normalViewPr>
  <p:slideViewPr>
    <p:cSldViewPr snapToGrid="0">
      <p:cViewPr varScale="1">
        <p:scale>
          <a:sx n="80" d="100"/>
          <a:sy n="80" d="100"/>
        </p:scale>
        <p:origin x="1020" y="90"/>
      </p:cViewPr>
      <p:guideLst/>
    </p:cSldViewPr>
  </p:slideViewPr>
  <p:notesTextViewPr>
    <p:cViewPr>
      <p:scale>
        <a:sx n="1" d="1"/>
        <a:sy n="1" d="1"/>
      </p:scale>
      <p:origin x="0" y="0"/>
    </p:cViewPr>
  </p:notesTextViewPr>
  <p:sorterViewPr>
    <p:cViewPr varScale="1">
      <p:scale>
        <a:sx n="1" d="1"/>
        <a:sy n="1" d="1"/>
      </p:scale>
      <p:origin x="0" y="-84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A3381D-5204-44C5-B496-35922E04464F}" type="datetimeFigureOut">
              <a:rPr lang="en-GB" smtClean="0"/>
              <a:t>23/07/2024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FDEC81-A9C2-47F8-89B3-A32B59162389}" type="slidenum">
              <a:rPr lang="en-GB" smtClean="0"/>
              <a:t>‹#›</a:t>
            </a:fld>
            <a:endParaRPr lang="en-GB"/>
          </a:p>
        </p:txBody>
      </p:sp>
    </p:spTree>
    <p:extLst>
      <p:ext uri="{BB962C8B-B14F-4D97-AF65-F5344CB8AC3E}">
        <p14:creationId xmlns:p14="http://schemas.microsoft.com/office/powerpoint/2010/main" val="1555978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DEC81-A9C2-47F8-89B3-A32B59162389}" type="slidenum">
              <a:rPr lang="en-GB" smtClean="0"/>
              <a:t>1</a:t>
            </a:fld>
            <a:endParaRPr lang="en-GB"/>
          </a:p>
        </p:txBody>
      </p:sp>
    </p:spTree>
    <p:extLst>
      <p:ext uri="{BB962C8B-B14F-4D97-AF65-F5344CB8AC3E}">
        <p14:creationId xmlns:p14="http://schemas.microsoft.com/office/powerpoint/2010/main" val="2469548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DEC81-A9C2-47F8-89B3-A32B59162389}" type="slidenum">
              <a:rPr lang="en-GB" smtClean="0"/>
              <a:t>10</a:t>
            </a:fld>
            <a:endParaRPr lang="en-GB"/>
          </a:p>
        </p:txBody>
      </p:sp>
    </p:spTree>
    <p:extLst>
      <p:ext uri="{BB962C8B-B14F-4D97-AF65-F5344CB8AC3E}">
        <p14:creationId xmlns:p14="http://schemas.microsoft.com/office/powerpoint/2010/main" val="3880006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DEC81-A9C2-47F8-89B3-A32B5916238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7060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DEC81-A9C2-47F8-89B3-A32B59162389}" type="slidenum">
              <a:rPr lang="en-GB" smtClean="0"/>
              <a:t>12</a:t>
            </a:fld>
            <a:endParaRPr lang="en-GB"/>
          </a:p>
        </p:txBody>
      </p:sp>
    </p:spTree>
    <p:extLst>
      <p:ext uri="{BB962C8B-B14F-4D97-AF65-F5344CB8AC3E}">
        <p14:creationId xmlns:p14="http://schemas.microsoft.com/office/powerpoint/2010/main" val="4017886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DEC81-A9C2-47F8-89B3-A32B59162389}" type="slidenum">
              <a:rPr lang="en-GB" smtClean="0"/>
              <a:t>13</a:t>
            </a:fld>
            <a:endParaRPr lang="en-GB"/>
          </a:p>
        </p:txBody>
      </p:sp>
    </p:spTree>
    <p:extLst>
      <p:ext uri="{BB962C8B-B14F-4D97-AF65-F5344CB8AC3E}">
        <p14:creationId xmlns:p14="http://schemas.microsoft.com/office/powerpoint/2010/main" val="785046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DEC81-A9C2-47F8-89B3-A32B59162389}" type="slidenum">
              <a:rPr lang="en-GB" smtClean="0"/>
              <a:t>14</a:t>
            </a:fld>
            <a:endParaRPr lang="en-GB"/>
          </a:p>
        </p:txBody>
      </p:sp>
    </p:spTree>
    <p:extLst>
      <p:ext uri="{BB962C8B-B14F-4D97-AF65-F5344CB8AC3E}">
        <p14:creationId xmlns:p14="http://schemas.microsoft.com/office/powerpoint/2010/main" val="125909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DEC81-A9C2-47F8-89B3-A32B59162389}" type="slidenum">
              <a:rPr lang="en-GB" smtClean="0"/>
              <a:t>15</a:t>
            </a:fld>
            <a:endParaRPr lang="en-GB"/>
          </a:p>
        </p:txBody>
      </p:sp>
    </p:spTree>
    <p:extLst>
      <p:ext uri="{BB962C8B-B14F-4D97-AF65-F5344CB8AC3E}">
        <p14:creationId xmlns:p14="http://schemas.microsoft.com/office/powerpoint/2010/main" val="247151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DEC81-A9C2-47F8-89B3-A32B5916238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1852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DEC81-A9C2-47F8-89B3-A32B59162389}" type="slidenum">
              <a:rPr lang="en-GB" smtClean="0"/>
              <a:t>17</a:t>
            </a:fld>
            <a:endParaRPr lang="en-GB"/>
          </a:p>
        </p:txBody>
      </p:sp>
    </p:spTree>
    <p:extLst>
      <p:ext uri="{BB962C8B-B14F-4D97-AF65-F5344CB8AC3E}">
        <p14:creationId xmlns:p14="http://schemas.microsoft.com/office/powerpoint/2010/main" val="1711362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DEC81-A9C2-47F8-89B3-A32B59162389}" type="slidenum">
              <a:rPr lang="en-GB" smtClean="0"/>
              <a:t>18</a:t>
            </a:fld>
            <a:endParaRPr lang="en-GB"/>
          </a:p>
        </p:txBody>
      </p:sp>
    </p:spTree>
    <p:extLst>
      <p:ext uri="{BB962C8B-B14F-4D97-AF65-F5344CB8AC3E}">
        <p14:creationId xmlns:p14="http://schemas.microsoft.com/office/powerpoint/2010/main" val="2968754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DEC81-A9C2-47F8-89B3-A32B59162389}" type="slidenum">
              <a:rPr lang="en-GB" smtClean="0"/>
              <a:t>19</a:t>
            </a:fld>
            <a:endParaRPr lang="en-GB"/>
          </a:p>
        </p:txBody>
      </p:sp>
    </p:spTree>
    <p:extLst>
      <p:ext uri="{BB962C8B-B14F-4D97-AF65-F5344CB8AC3E}">
        <p14:creationId xmlns:p14="http://schemas.microsoft.com/office/powerpoint/2010/main" val="3786943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DEC81-A9C2-47F8-89B3-A32B59162389}" type="slidenum">
              <a:rPr lang="en-GB" smtClean="0"/>
              <a:t>2</a:t>
            </a:fld>
            <a:endParaRPr lang="en-GB"/>
          </a:p>
        </p:txBody>
      </p:sp>
    </p:spTree>
    <p:extLst>
      <p:ext uri="{BB962C8B-B14F-4D97-AF65-F5344CB8AC3E}">
        <p14:creationId xmlns:p14="http://schemas.microsoft.com/office/powerpoint/2010/main" val="1895185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DEC81-A9C2-47F8-89B3-A32B59162389}" type="slidenum">
              <a:rPr lang="en-GB" smtClean="0"/>
              <a:t>20</a:t>
            </a:fld>
            <a:endParaRPr lang="en-GB"/>
          </a:p>
        </p:txBody>
      </p:sp>
    </p:spTree>
    <p:extLst>
      <p:ext uri="{BB962C8B-B14F-4D97-AF65-F5344CB8AC3E}">
        <p14:creationId xmlns:p14="http://schemas.microsoft.com/office/powerpoint/2010/main" val="1632450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DEC81-A9C2-47F8-89B3-A32B59162389}" type="slidenum">
              <a:rPr lang="en-GB" smtClean="0"/>
              <a:t>21</a:t>
            </a:fld>
            <a:endParaRPr lang="en-GB"/>
          </a:p>
        </p:txBody>
      </p:sp>
    </p:spTree>
    <p:extLst>
      <p:ext uri="{BB962C8B-B14F-4D97-AF65-F5344CB8AC3E}">
        <p14:creationId xmlns:p14="http://schemas.microsoft.com/office/powerpoint/2010/main" val="3277866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endParaRPr lang="en-GB" dirty="0"/>
          </a:p>
        </p:txBody>
      </p:sp>
      <p:sp>
        <p:nvSpPr>
          <p:cNvPr id="4" name="Slide Number Placeholder 3"/>
          <p:cNvSpPr>
            <a:spLocks noGrp="1"/>
          </p:cNvSpPr>
          <p:nvPr>
            <p:ph type="sldNum" sz="quarter" idx="5"/>
          </p:nvPr>
        </p:nvSpPr>
        <p:spPr/>
        <p:txBody>
          <a:bodyPr/>
          <a:lstStyle/>
          <a:p>
            <a:fld id="{CAFDEC81-A9C2-47F8-89B3-A32B59162389}" type="slidenum">
              <a:rPr lang="en-GB" smtClean="0"/>
              <a:t>22</a:t>
            </a:fld>
            <a:endParaRPr lang="en-GB"/>
          </a:p>
        </p:txBody>
      </p:sp>
    </p:spTree>
    <p:extLst>
      <p:ext uri="{BB962C8B-B14F-4D97-AF65-F5344CB8AC3E}">
        <p14:creationId xmlns:p14="http://schemas.microsoft.com/office/powerpoint/2010/main" val="1207225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DEC81-A9C2-47F8-89B3-A32B59162389}" type="slidenum">
              <a:rPr lang="en-GB" smtClean="0"/>
              <a:t>23</a:t>
            </a:fld>
            <a:endParaRPr lang="en-GB"/>
          </a:p>
        </p:txBody>
      </p:sp>
    </p:spTree>
    <p:extLst>
      <p:ext uri="{BB962C8B-B14F-4D97-AF65-F5344CB8AC3E}">
        <p14:creationId xmlns:p14="http://schemas.microsoft.com/office/powerpoint/2010/main" val="3500024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DEC81-A9C2-47F8-89B3-A32B59162389}" type="slidenum">
              <a:rPr lang="en-GB" smtClean="0"/>
              <a:t>24</a:t>
            </a:fld>
            <a:endParaRPr lang="en-GB"/>
          </a:p>
        </p:txBody>
      </p:sp>
    </p:spTree>
    <p:extLst>
      <p:ext uri="{BB962C8B-B14F-4D97-AF65-F5344CB8AC3E}">
        <p14:creationId xmlns:p14="http://schemas.microsoft.com/office/powerpoint/2010/main" val="926243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DEC81-A9C2-47F8-89B3-A32B59162389}" type="slidenum">
              <a:rPr lang="en-GB" smtClean="0"/>
              <a:t>3</a:t>
            </a:fld>
            <a:endParaRPr lang="en-GB"/>
          </a:p>
        </p:txBody>
      </p:sp>
    </p:spTree>
    <p:extLst>
      <p:ext uri="{BB962C8B-B14F-4D97-AF65-F5344CB8AC3E}">
        <p14:creationId xmlns:p14="http://schemas.microsoft.com/office/powerpoint/2010/main" val="3910459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DEC81-A9C2-47F8-89B3-A32B59162389}" type="slidenum">
              <a:rPr lang="en-GB" smtClean="0"/>
              <a:t>4</a:t>
            </a:fld>
            <a:endParaRPr lang="en-GB"/>
          </a:p>
        </p:txBody>
      </p:sp>
    </p:spTree>
    <p:extLst>
      <p:ext uri="{BB962C8B-B14F-4D97-AF65-F5344CB8AC3E}">
        <p14:creationId xmlns:p14="http://schemas.microsoft.com/office/powerpoint/2010/main" val="3791500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DEC81-A9C2-47F8-89B3-A32B59162389}" type="slidenum">
              <a:rPr lang="en-GB" smtClean="0"/>
              <a:t>5</a:t>
            </a:fld>
            <a:endParaRPr lang="en-GB"/>
          </a:p>
        </p:txBody>
      </p:sp>
    </p:spTree>
    <p:extLst>
      <p:ext uri="{BB962C8B-B14F-4D97-AF65-F5344CB8AC3E}">
        <p14:creationId xmlns:p14="http://schemas.microsoft.com/office/powerpoint/2010/main" val="2738196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DEC81-A9C2-47F8-89B3-A32B59162389}" type="slidenum">
              <a:rPr lang="en-GB" smtClean="0"/>
              <a:t>6</a:t>
            </a:fld>
            <a:endParaRPr lang="en-GB"/>
          </a:p>
        </p:txBody>
      </p:sp>
    </p:spTree>
    <p:extLst>
      <p:ext uri="{BB962C8B-B14F-4D97-AF65-F5344CB8AC3E}">
        <p14:creationId xmlns:p14="http://schemas.microsoft.com/office/powerpoint/2010/main" val="1080492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DEC81-A9C2-47F8-89B3-A32B59162389}" type="slidenum">
              <a:rPr lang="en-GB" smtClean="0"/>
              <a:t>7</a:t>
            </a:fld>
            <a:endParaRPr lang="en-GB"/>
          </a:p>
        </p:txBody>
      </p:sp>
    </p:spTree>
    <p:extLst>
      <p:ext uri="{BB962C8B-B14F-4D97-AF65-F5344CB8AC3E}">
        <p14:creationId xmlns:p14="http://schemas.microsoft.com/office/powerpoint/2010/main" val="1383940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DEC81-A9C2-47F8-89B3-A32B59162389}" type="slidenum">
              <a:rPr lang="en-GB" smtClean="0"/>
              <a:t>8</a:t>
            </a:fld>
            <a:endParaRPr lang="en-GB"/>
          </a:p>
        </p:txBody>
      </p:sp>
    </p:spTree>
    <p:extLst>
      <p:ext uri="{BB962C8B-B14F-4D97-AF65-F5344CB8AC3E}">
        <p14:creationId xmlns:p14="http://schemas.microsoft.com/office/powerpoint/2010/main" val="3330236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DEC81-A9C2-47F8-89B3-A32B59162389}" type="slidenum">
              <a:rPr lang="en-GB" smtClean="0"/>
              <a:t>9</a:t>
            </a:fld>
            <a:endParaRPr lang="en-GB"/>
          </a:p>
        </p:txBody>
      </p:sp>
    </p:spTree>
    <p:extLst>
      <p:ext uri="{BB962C8B-B14F-4D97-AF65-F5344CB8AC3E}">
        <p14:creationId xmlns:p14="http://schemas.microsoft.com/office/powerpoint/2010/main" val="2000690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F1CD-84D9-4FA6-1731-DCE20D65F9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182D24-A969-A26D-8EEF-3F95FA3C6F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4DFB5EB-FD45-00E6-2BA4-C41DA68F6480}"/>
              </a:ext>
            </a:extLst>
          </p:cNvPr>
          <p:cNvSpPr>
            <a:spLocks noGrp="1"/>
          </p:cNvSpPr>
          <p:nvPr>
            <p:ph type="dt" sz="half" idx="10"/>
          </p:nvPr>
        </p:nvSpPr>
        <p:spPr/>
        <p:txBody>
          <a:bodyPr/>
          <a:lstStyle/>
          <a:p>
            <a:fld id="{9E9C52FC-FF35-4AA7-8AC3-9B870AF160DB}" type="datetimeFigureOut">
              <a:rPr lang="en-GB" smtClean="0"/>
              <a:t>23/07/2024</a:t>
            </a:fld>
            <a:endParaRPr lang="en-GB"/>
          </a:p>
        </p:txBody>
      </p:sp>
      <p:sp>
        <p:nvSpPr>
          <p:cNvPr id="5" name="Footer Placeholder 4">
            <a:extLst>
              <a:ext uri="{FF2B5EF4-FFF2-40B4-BE49-F238E27FC236}">
                <a16:creationId xmlns:a16="http://schemas.microsoft.com/office/drawing/2014/main" id="{1A7D4E19-ECAB-D840-A537-A5F06B580E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BB25BA-BE8F-2879-05F1-0094CE2E246D}"/>
              </a:ext>
            </a:extLst>
          </p:cNvPr>
          <p:cNvSpPr>
            <a:spLocks noGrp="1"/>
          </p:cNvSpPr>
          <p:nvPr>
            <p:ph type="sldNum" sz="quarter" idx="12"/>
          </p:nvPr>
        </p:nvSpPr>
        <p:spPr/>
        <p:txBody>
          <a:bodyPr/>
          <a:lstStyle/>
          <a:p>
            <a:fld id="{F3A7B5CF-3F28-4B20-B1CF-E064612DE6EC}" type="slidenum">
              <a:rPr lang="en-GB" smtClean="0"/>
              <a:t>‹#›</a:t>
            </a:fld>
            <a:endParaRPr lang="en-GB"/>
          </a:p>
        </p:txBody>
      </p:sp>
    </p:spTree>
    <p:extLst>
      <p:ext uri="{BB962C8B-B14F-4D97-AF65-F5344CB8AC3E}">
        <p14:creationId xmlns:p14="http://schemas.microsoft.com/office/powerpoint/2010/main" val="1044637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B9AE2-32E9-3B25-B3B7-40732546B17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B6DA4F-F085-2CA2-E1FA-E7E895141A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37CB2E-987F-75E7-6D93-FFC0ECC41B5F}"/>
              </a:ext>
            </a:extLst>
          </p:cNvPr>
          <p:cNvSpPr>
            <a:spLocks noGrp="1"/>
          </p:cNvSpPr>
          <p:nvPr>
            <p:ph type="dt" sz="half" idx="10"/>
          </p:nvPr>
        </p:nvSpPr>
        <p:spPr/>
        <p:txBody>
          <a:bodyPr/>
          <a:lstStyle/>
          <a:p>
            <a:fld id="{9E9C52FC-FF35-4AA7-8AC3-9B870AF160DB}" type="datetimeFigureOut">
              <a:rPr lang="en-GB" smtClean="0"/>
              <a:t>23/07/2024</a:t>
            </a:fld>
            <a:endParaRPr lang="en-GB"/>
          </a:p>
        </p:txBody>
      </p:sp>
      <p:sp>
        <p:nvSpPr>
          <p:cNvPr id="5" name="Footer Placeholder 4">
            <a:extLst>
              <a:ext uri="{FF2B5EF4-FFF2-40B4-BE49-F238E27FC236}">
                <a16:creationId xmlns:a16="http://schemas.microsoft.com/office/drawing/2014/main" id="{A5281EBB-4A54-FC3B-A179-A44094845E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768410-DD2D-9E1D-CC30-3251A3BE3519}"/>
              </a:ext>
            </a:extLst>
          </p:cNvPr>
          <p:cNvSpPr>
            <a:spLocks noGrp="1"/>
          </p:cNvSpPr>
          <p:nvPr>
            <p:ph type="sldNum" sz="quarter" idx="12"/>
          </p:nvPr>
        </p:nvSpPr>
        <p:spPr/>
        <p:txBody>
          <a:bodyPr/>
          <a:lstStyle/>
          <a:p>
            <a:fld id="{F3A7B5CF-3F28-4B20-B1CF-E064612DE6EC}" type="slidenum">
              <a:rPr lang="en-GB" smtClean="0"/>
              <a:t>‹#›</a:t>
            </a:fld>
            <a:endParaRPr lang="en-GB"/>
          </a:p>
        </p:txBody>
      </p:sp>
    </p:spTree>
    <p:extLst>
      <p:ext uri="{BB962C8B-B14F-4D97-AF65-F5344CB8AC3E}">
        <p14:creationId xmlns:p14="http://schemas.microsoft.com/office/powerpoint/2010/main" val="3655644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4B7FFE-3F74-DF69-6789-BFAFEAB7E6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91160DA-F70E-2F47-9337-C2C7200BD9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4DE7FA-91D6-306D-1AC4-E9C1437060EA}"/>
              </a:ext>
            </a:extLst>
          </p:cNvPr>
          <p:cNvSpPr>
            <a:spLocks noGrp="1"/>
          </p:cNvSpPr>
          <p:nvPr>
            <p:ph type="dt" sz="half" idx="10"/>
          </p:nvPr>
        </p:nvSpPr>
        <p:spPr/>
        <p:txBody>
          <a:bodyPr/>
          <a:lstStyle/>
          <a:p>
            <a:fld id="{9E9C52FC-FF35-4AA7-8AC3-9B870AF160DB}" type="datetimeFigureOut">
              <a:rPr lang="en-GB" smtClean="0"/>
              <a:t>23/07/2024</a:t>
            </a:fld>
            <a:endParaRPr lang="en-GB"/>
          </a:p>
        </p:txBody>
      </p:sp>
      <p:sp>
        <p:nvSpPr>
          <p:cNvPr id="5" name="Footer Placeholder 4">
            <a:extLst>
              <a:ext uri="{FF2B5EF4-FFF2-40B4-BE49-F238E27FC236}">
                <a16:creationId xmlns:a16="http://schemas.microsoft.com/office/drawing/2014/main" id="{BD584B15-4BC7-5B1F-93F0-C3CA11C459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B3FF00-97B5-62EE-5A2A-126921C4ADE8}"/>
              </a:ext>
            </a:extLst>
          </p:cNvPr>
          <p:cNvSpPr>
            <a:spLocks noGrp="1"/>
          </p:cNvSpPr>
          <p:nvPr>
            <p:ph type="sldNum" sz="quarter" idx="12"/>
          </p:nvPr>
        </p:nvSpPr>
        <p:spPr/>
        <p:txBody>
          <a:bodyPr/>
          <a:lstStyle/>
          <a:p>
            <a:fld id="{F3A7B5CF-3F28-4B20-B1CF-E064612DE6EC}" type="slidenum">
              <a:rPr lang="en-GB" smtClean="0"/>
              <a:t>‹#›</a:t>
            </a:fld>
            <a:endParaRPr lang="en-GB"/>
          </a:p>
        </p:txBody>
      </p:sp>
    </p:spTree>
    <p:extLst>
      <p:ext uri="{BB962C8B-B14F-4D97-AF65-F5344CB8AC3E}">
        <p14:creationId xmlns:p14="http://schemas.microsoft.com/office/powerpoint/2010/main" val="4252180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3CF66-E563-5F8F-A4FA-A95382ECC1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29C0BE-D332-282A-5DAA-992D290F20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6236F8-0E57-ABFF-53A2-E11FEAD3946E}"/>
              </a:ext>
            </a:extLst>
          </p:cNvPr>
          <p:cNvSpPr>
            <a:spLocks noGrp="1"/>
          </p:cNvSpPr>
          <p:nvPr>
            <p:ph type="dt" sz="half" idx="10"/>
          </p:nvPr>
        </p:nvSpPr>
        <p:spPr/>
        <p:txBody>
          <a:bodyPr/>
          <a:lstStyle/>
          <a:p>
            <a:fld id="{9E9C52FC-FF35-4AA7-8AC3-9B870AF160DB}" type="datetimeFigureOut">
              <a:rPr lang="en-GB" smtClean="0"/>
              <a:t>23/07/2024</a:t>
            </a:fld>
            <a:endParaRPr lang="en-GB"/>
          </a:p>
        </p:txBody>
      </p:sp>
      <p:sp>
        <p:nvSpPr>
          <p:cNvPr id="5" name="Footer Placeholder 4">
            <a:extLst>
              <a:ext uri="{FF2B5EF4-FFF2-40B4-BE49-F238E27FC236}">
                <a16:creationId xmlns:a16="http://schemas.microsoft.com/office/drawing/2014/main" id="{7C230F5A-E383-6DB0-05D9-3D1CB5929F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644CFA-85A5-1669-5EFA-0C4BA3936818}"/>
              </a:ext>
            </a:extLst>
          </p:cNvPr>
          <p:cNvSpPr>
            <a:spLocks noGrp="1"/>
          </p:cNvSpPr>
          <p:nvPr>
            <p:ph type="sldNum" sz="quarter" idx="12"/>
          </p:nvPr>
        </p:nvSpPr>
        <p:spPr/>
        <p:txBody>
          <a:bodyPr/>
          <a:lstStyle/>
          <a:p>
            <a:fld id="{F3A7B5CF-3F28-4B20-B1CF-E064612DE6EC}" type="slidenum">
              <a:rPr lang="en-GB" smtClean="0"/>
              <a:t>‹#›</a:t>
            </a:fld>
            <a:endParaRPr lang="en-GB"/>
          </a:p>
        </p:txBody>
      </p:sp>
    </p:spTree>
    <p:extLst>
      <p:ext uri="{BB962C8B-B14F-4D97-AF65-F5344CB8AC3E}">
        <p14:creationId xmlns:p14="http://schemas.microsoft.com/office/powerpoint/2010/main" val="3525550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38C5-001A-DFF5-C97F-D291FA3FB7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14D5519-29B9-D593-7FD9-3FB738D9CE3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567527-A6A5-26D1-D878-A3499E116C1A}"/>
              </a:ext>
            </a:extLst>
          </p:cNvPr>
          <p:cNvSpPr>
            <a:spLocks noGrp="1"/>
          </p:cNvSpPr>
          <p:nvPr>
            <p:ph type="dt" sz="half" idx="10"/>
          </p:nvPr>
        </p:nvSpPr>
        <p:spPr/>
        <p:txBody>
          <a:bodyPr/>
          <a:lstStyle/>
          <a:p>
            <a:fld id="{9E9C52FC-FF35-4AA7-8AC3-9B870AF160DB}" type="datetimeFigureOut">
              <a:rPr lang="en-GB" smtClean="0"/>
              <a:t>23/07/2024</a:t>
            </a:fld>
            <a:endParaRPr lang="en-GB"/>
          </a:p>
        </p:txBody>
      </p:sp>
      <p:sp>
        <p:nvSpPr>
          <p:cNvPr id="5" name="Footer Placeholder 4">
            <a:extLst>
              <a:ext uri="{FF2B5EF4-FFF2-40B4-BE49-F238E27FC236}">
                <a16:creationId xmlns:a16="http://schemas.microsoft.com/office/drawing/2014/main" id="{D619A9D7-7BAD-DD64-993C-E1A31760C5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5BFA6D-C504-C56C-AA27-CA98C75F4913}"/>
              </a:ext>
            </a:extLst>
          </p:cNvPr>
          <p:cNvSpPr>
            <a:spLocks noGrp="1"/>
          </p:cNvSpPr>
          <p:nvPr>
            <p:ph type="sldNum" sz="quarter" idx="12"/>
          </p:nvPr>
        </p:nvSpPr>
        <p:spPr/>
        <p:txBody>
          <a:bodyPr/>
          <a:lstStyle/>
          <a:p>
            <a:fld id="{F3A7B5CF-3F28-4B20-B1CF-E064612DE6EC}" type="slidenum">
              <a:rPr lang="en-GB" smtClean="0"/>
              <a:t>‹#›</a:t>
            </a:fld>
            <a:endParaRPr lang="en-GB"/>
          </a:p>
        </p:txBody>
      </p:sp>
    </p:spTree>
    <p:extLst>
      <p:ext uri="{BB962C8B-B14F-4D97-AF65-F5344CB8AC3E}">
        <p14:creationId xmlns:p14="http://schemas.microsoft.com/office/powerpoint/2010/main" val="3166085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7A64A-2B01-3B10-DB5E-595CAA8F83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B2D749-E972-7AFF-C72B-0A0ED1330C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558FAA3-2C84-8029-2819-ADDE584552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84FF7C0-9829-A61E-5550-3A434864C801}"/>
              </a:ext>
            </a:extLst>
          </p:cNvPr>
          <p:cNvSpPr>
            <a:spLocks noGrp="1"/>
          </p:cNvSpPr>
          <p:nvPr>
            <p:ph type="dt" sz="half" idx="10"/>
          </p:nvPr>
        </p:nvSpPr>
        <p:spPr/>
        <p:txBody>
          <a:bodyPr/>
          <a:lstStyle/>
          <a:p>
            <a:fld id="{9E9C52FC-FF35-4AA7-8AC3-9B870AF160DB}" type="datetimeFigureOut">
              <a:rPr lang="en-GB" smtClean="0"/>
              <a:t>23/07/2024</a:t>
            </a:fld>
            <a:endParaRPr lang="en-GB"/>
          </a:p>
        </p:txBody>
      </p:sp>
      <p:sp>
        <p:nvSpPr>
          <p:cNvPr id="6" name="Footer Placeholder 5">
            <a:extLst>
              <a:ext uri="{FF2B5EF4-FFF2-40B4-BE49-F238E27FC236}">
                <a16:creationId xmlns:a16="http://schemas.microsoft.com/office/drawing/2014/main" id="{6CB22A7C-F8F6-56DF-8D14-A2BA658125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423ACE-1E31-61A2-3A7A-019CC3C2E56A}"/>
              </a:ext>
            </a:extLst>
          </p:cNvPr>
          <p:cNvSpPr>
            <a:spLocks noGrp="1"/>
          </p:cNvSpPr>
          <p:nvPr>
            <p:ph type="sldNum" sz="quarter" idx="12"/>
          </p:nvPr>
        </p:nvSpPr>
        <p:spPr/>
        <p:txBody>
          <a:bodyPr/>
          <a:lstStyle/>
          <a:p>
            <a:fld id="{F3A7B5CF-3F28-4B20-B1CF-E064612DE6EC}" type="slidenum">
              <a:rPr lang="en-GB" smtClean="0"/>
              <a:t>‹#›</a:t>
            </a:fld>
            <a:endParaRPr lang="en-GB"/>
          </a:p>
        </p:txBody>
      </p:sp>
    </p:spTree>
    <p:extLst>
      <p:ext uri="{BB962C8B-B14F-4D97-AF65-F5344CB8AC3E}">
        <p14:creationId xmlns:p14="http://schemas.microsoft.com/office/powerpoint/2010/main" val="1506882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84254-CC88-98C1-C774-C020F0A3A8E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EA52FE-6008-AC80-681A-92C3149864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F535BD-6ADD-D80A-0FDD-8575BB5BE2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5A58F0-0EB3-B944-D304-5FF88558EA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11F353-64B1-6E96-6AB6-B3753291DE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8EE50EA-9F82-B7F5-93F3-53898F92C440}"/>
              </a:ext>
            </a:extLst>
          </p:cNvPr>
          <p:cNvSpPr>
            <a:spLocks noGrp="1"/>
          </p:cNvSpPr>
          <p:nvPr>
            <p:ph type="dt" sz="half" idx="10"/>
          </p:nvPr>
        </p:nvSpPr>
        <p:spPr/>
        <p:txBody>
          <a:bodyPr/>
          <a:lstStyle/>
          <a:p>
            <a:fld id="{9E9C52FC-FF35-4AA7-8AC3-9B870AF160DB}" type="datetimeFigureOut">
              <a:rPr lang="en-GB" smtClean="0"/>
              <a:t>23/07/2024</a:t>
            </a:fld>
            <a:endParaRPr lang="en-GB"/>
          </a:p>
        </p:txBody>
      </p:sp>
      <p:sp>
        <p:nvSpPr>
          <p:cNvPr id="8" name="Footer Placeholder 7">
            <a:extLst>
              <a:ext uri="{FF2B5EF4-FFF2-40B4-BE49-F238E27FC236}">
                <a16:creationId xmlns:a16="http://schemas.microsoft.com/office/drawing/2014/main" id="{4E2C3637-CE55-3E55-7F73-23CBB107DFC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B8D8CA0-CA57-F54E-EC98-4CF8B52F3A39}"/>
              </a:ext>
            </a:extLst>
          </p:cNvPr>
          <p:cNvSpPr>
            <a:spLocks noGrp="1"/>
          </p:cNvSpPr>
          <p:nvPr>
            <p:ph type="sldNum" sz="quarter" idx="12"/>
          </p:nvPr>
        </p:nvSpPr>
        <p:spPr/>
        <p:txBody>
          <a:bodyPr/>
          <a:lstStyle/>
          <a:p>
            <a:fld id="{F3A7B5CF-3F28-4B20-B1CF-E064612DE6EC}" type="slidenum">
              <a:rPr lang="en-GB" smtClean="0"/>
              <a:t>‹#›</a:t>
            </a:fld>
            <a:endParaRPr lang="en-GB"/>
          </a:p>
        </p:txBody>
      </p:sp>
    </p:spTree>
    <p:extLst>
      <p:ext uri="{BB962C8B-B14F-4D97-AF65-F5344CB8AC3E}">
        <p14:creationId xmlns:p14="http://schemas.microsoft.com/office/powerpoint/2010/main" val="4251090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5A0D3-732E-A59B-0E38-787BA758CB6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2EF472C-2B01-129C-D871-79B66BCF3C11}"/>
              </a:ext>
            </a:extLst>
          </p:cNvPr>
          <p:cNvSpPr>
            <a:spLocks noGrp="1"/>
          </p:cNvSpPr>
          <p:nvPr>
            <p:ph type="dt" sz="half" idx="10"/>
          </p:nvPr>
        </p:nvSpPr>
        <p:spPr/>
        <p:txBody>
          <a:bodyPr/>
          <a:lstStyle/>
          <a:p>
            <a:fld id="{9E9C52FC-FF35-4AA7-8AC3-9B870AF160DB}" type="datetimeFigureOut">
              <a:rPr lang="en-GB" smtClean="0"/>
              <a:t>23/07/2024</a:t>
            </a:fld>
            <a:endParaRPr lang="en-GB"/>
          </a:p>
        </p:txBody>
      </p:sp>
      <p:sp>
        <p:nvSpPr>
          <p:cNvPr id="4" name="Footer Placeholder 3">
            <a:extLst>
              <a:ext uri="{FF2B5EF4-FFF2-40B4-BE49-F238E27FC236}">
                <a16:creationId xmlns:a16="http://schemas.microsoft.com/office/drawing/2014/main" id="{FA62B887-D527-2C62-5650-32778FFAD0F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C6C0DFE-21EA-4BFA-0204-F4C577952D99}"/>
              </a:ext>
            </a:extLst>
          </p:cNvPr>
          <p:cNvSpPr>
            <a:spLocks noGrp="1"/>
          </p:cNvSpPr>
          <p:nvPr>
            <p:ph type="sldNum" sz="quarter" idx="12"/>
          </p:nvPr>
        </p:nvSpPr>
        <p:spPr/>
        <p:txBody>
          <a:bodyPr/>
          <a:lstStyle/>
          <a:p>
            <a:fld id="{F3A7B5CF-3F28-4B20-B1CF-E064612DE6EC}" type="slidenum">
              <a:rPr lang="en-GB" smtClean="0"/>
              <a:t>‹#›</a:t>
            </a:fld>
            <a:endParaRPr lang="en-GB"/>
          </a:p>
        </p:txBody>
      </p:sp>
    </p:spTree>
    <p:extLst>
      <p:ext uri="{BB962C8B-B14F-4D97-AF65-F5344CB8AC3E}">
        <p14:creationId xmlns:p14="http://schemas.microsoft.com/office/powerpoint/2010/main" val="1306278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C74583-19F0-0AB7-E0B2-B389967B4FB2}"/>
              </a:ext>
            </a:extLst>
          </p:cNvPr>
          <p:cNvSpPr>
            <a:spLocks noGrp="1"/>
          </p:cNvSpPr>
          <p:nvPr>
            <p:ph type="dt" sz="half" idx="10"/>
          </p:nvPr>
        </p:nvSpPr>
        <p:spPr/>
        <p:txBody>
          <a:bodyPr/>
          <a:lstStyle/>
          <a:p>
            <a:fld id="{9E9C52FC-FF35-4AA7-8AC3-9B870AF160DB}" type="datetimeFigureOut">
              <a:rPr lang="en-GB" smtClean="0"/>
              <a:t>23/07/2024</a:t>
            </a:fld>
            <a:endParaRPr lang="en-GB"/>
          </a:p>
        </p:txBody>
      </p:sp>
      <p:sp>
        <p:nvSpPr>
          <p:cNvPr id="3" name="Footer Placeholder 2">
            <a:extLst>
              <a:ext uri="{FF2B5EF4-FFF2-40B4-BE49-F238E27FC236}">
                <a16:creationId xmlns:a16="http://schemas.microsoft.com/office/drawing/2014/main" id="{7CE9EA16-D584-5808-1D7D-3CB960D1A9F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A58851C-1A50-4248-B392-187F66BCA495}"/>
              </a:ext>
            </a:extLst>
          </p:cNvPr>
          <p:cNvSpPr>
            <a:spLocks noGrp="1"/>
          </p:cNvSpPr>
          <p:nvPr>
            <p:ph type="sldNum" sz="quarter" idx="12"/>
          </p:nvPr>
        </p:nvSpPr>
        <p:spPr/>
        <p:txBody>
          <a:bodyPr/>
          <a:lstStyle/>
          <a:p>
            <a:fld id="{F3A7B5CF-3F28-4B20-B1CF-E064612DE6EC}" type="slidenum">
              <a:rPr lang="en-GB" smtClean="0"/>
              <a:t>‹#›</a:t>
            </a:fld>
            <a:endParaRPr lang="en-GB"/>
          </a:p>
        </p:txBody>
      </p:sp>
    </p:spTree>
    <p:extLst>
      <p:ext uri="{BB962C8B-B14F-4D97-AF65-F5344CB8AC3E}">
        <p14:creationId xmlns:p14="http://schemas.microsoft.com/office/powerpoint/2010/main" val="2702410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DC673-12ED-19E3-697F-AF0FA937E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CEF7D1E-8081-1BA1-4C5C-893A92DC5B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7178C2-DF5E-B94F-2C8B-87576ED529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0A1583-ABC3-07CA-CA20-B461E7B6FDCD}"/>
              </a:ext>
            </a:extLst>
          </p:cNvPr>
          <p:cNvSpPr>
            <a:spLocks noGrp="1"/>
          </p:cNvSpPr>
          <p:nvPr>
            <p:ph type="dt" sz="half" idx="10"/>
          </p:nvPr>
        </p:nvSpPr>
        <p:spPr/>
        <p:txBody>
          <a:bodyPr/>
          <a:lstStyle/>
          <a:p>
            <a:fld id="{9E9C52FC-FF35-4AA7-8AC3-9B870AF160DB}" type="datetimeFigureOut">
              <a:rPr lang="en-GB" smtClean="0"/>
              <a:t>23/07/2024</a:t>
            </a:fld>
            <a:endParaRPr lang="en-GB"/>
          </a:p>
        </p:txBody>
      </p:sp>
      <p:sp>
        <p:nvSpPr>
          <p:cNvPr id="6" name="Footer Placeholder 5">
            <a:extLst>
              <a:ext uri="{FF2B5EF4-FFF2-40B4-BE49-F238E27FC236}">
                <a16:creationId xmlns:a16="http://schemas.microsoft.com/office/drawing/2014/main" id="{D611A5C4-9E9D-9F3E-092A-BDBF0FA22E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7D9602-03AB-D9A9-7F8B-FE540B306A68}"/>
              </a:ext>
            </a:extLst>
          </p:cNvPr>
          <p:cNvSpPr>
            <a:spLocks noGrp="1"/>
          </p:cNvSpPr>
          <p:nvPr>
            <p:ph type="sldNum" sz="quarter" idx="12"/>
          </p:nvPr>
        </p:nvSpPr>
        <p:spPr/>
        <p:txBody>
          <a:bodyPr/>
          <a:lstStyle/>
          <a:p>
            <a:fld id="{F3A7B5CF-3F28-4B20-B1CF-E064612DE6EC}" type="slidenum">
              <a:rPr lang="en-GB" smtClean="0"/>
              <a:t>‹#›</a:t>
            </a:fld>
            <a:endParaRPr lang="en-GB"/>
          </a:p>
        </p:txBody>
      </p:sp>
    </p:spTree>
    <p:extLst>
      <p:ext uri="{BB962C8B-B14F-4D97-AF65-F5344CB8AC3E}">
        <p14:creationId xmlns:p14="http://schemas.microsoft.com/office/powerpoint/2010/main" val="345596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AC0EC-A1F6-C29D-DD89-CDD02B106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A6A3FA9-2505-D2E8-179F-F803EAF724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C363310-30BE-FD5F-02EB-FF98888CD7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63F24D-8B2B-C284-72E5-9C2D0A83158D}"/>
              </a:ext>
            </a:extLst>
          </p:cNvPr>
          <p:cNvSpPr>
            <a:spLocks noGrp="1"/>
          </p:cNvSpPr>
          <p:nvPr>
            <p:ph type="dt" sz="half" idx="10"/>
          </p:nvPr>
        </p:nvSpPr>
        <p:spPr/>
        <p:txBody>
          <a:bodyPr/>
          <a:lstStyle/>
          <a:p>
            <a:fld id="{9E9C52FC-FF35-4AA7-8AC3-9B870AF160DB}" type="datetimeFigureOut">
              <a:rPr lang="en-GB" smtClean="0"/>
              <a:t>23/07/2024</a:t>
            </a:fld>
            <a:endParaRPr lang="en-GB"/>
          </a:p>
        </p:txBody>
      </p:sp>
      <p:sp>
        <p:nvSpPr>
          <p:cNvPr id="6" name="Footer Placeholder 5">
            <a:extLst>
              <a:ext uri="{FF2B5EF4-FFF2-40B4-BE49-F238E27FC236}">
                <a16:creationId xmlns:a16="http://schemas.microsoft.com/office/drawing/2014/main" id="{D2DBB860-F390-BDDB-0DFB-B4DD4FD20B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9F6EA7-C252-21B6-48CE-154DB1CC8855}"/>
              </a:ext>
            </a:extLst>
          </p:cNvPr>
          <p:cNvSpPr>
            <a:spLocks noGrp="1"/>
          </p:cNvSpPr>
          <p:nvPr>
            <p:ph type="sldNum" sz="quarter" idx="12"/>
          </p:nvPr>
        </p:nvSpPr>
        <p:spPr/>
        <p:txBody>
          <a:bodyPr/>
          <a:lstStyle/>
          <a:p>
            <a:fld id="{F3A7B5CF-3F28-4B20-B1CF-E064612DE6EC}" type="slidenum">
              <a:rPr lang="en-GB" smtClean="0"/>
              <a:t>‹#›</a:t>
            </a:fld>
            <a:endParaRPr lang="en-GB"/>
          </a:p>
        </p:txBody>
      </p:sp>
    </p:spTree>
    <p:extLst>
      <p:ext uri="{BB962C8B-B14F-4D97-AF65-F5344CB8AC3E}">
        <p14:creationId xmlns:p14="http://schemas.microsoft.com/office/powerpoint/2010/main" val="1111051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8F1752-D8C7-79F2-0325-7D02718D44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C9F7B4-CCBF-4459-F238-9FF9597F6E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0D4793-1B1B-BB3B-D424-955F8317E8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9C52FC-FF35-4AA7-8AC3-9B870AF160DB}" type="datetimeFigureOut">
              <a:rPr lang="en-GB" smtClean="0"/>
              <a:t>23/07/2024</a:t>
            </a:fld>
            <a:endParaRPr lang="en-GB"/>
          </a:p>
        </p:txBody>
      </p:sp>
      <p:sp>
        <p:nvSpPr>
          <p:cNvPr id="5" name="Footer Placeholder 4">
            <a:extLst>
              <a:ext uri="{FF2B5EF4-FFF2-40B4-BE49-F238E27FC236}">
                <a16:creationId xmlns:a16="http://schemas.microsoft.com/office/drawing/2014/main" id="{0FF611BF-3F6B-0442-004B-A911082BB5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23B3C67-FD77-B3E2-4DBE-FE051C4102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3A7B5CF-3F28-4B20-B1CF-E064612DE6EC}" type="slidenum">
              <a:rPr lang="en-GB" smtClean="0"/>
              <a:t>‹#›</a:t>
            </a:fld>
            <a:endParaRPr lang="en-GB"/>
          </a:p>
        </p:txBody>
      </p:sp>
    </p:spTree>
    <p:extLst>
      <p:ext uri="{BB962C8B-B14F-4D97-AF65-F5344CB8AC3E}">
        <p14:creationId xmlns:p14="http://schemas.microsoft.com/office/powerpoint/2010/main" val="2600863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3.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4.svg"/><Relationship Id="rId18" Type="http://schemas.openxmlformats.org/officeDocument/2006/relationships/image" Target="../media/image24.png"/><Relationship Id="rId3" Type="http://schemas.openxmlformats.org/officeDocument/2006/relationships/image" Target="../media/image15.png"/><Relationship Id="rId21" Type="http://schemas.openxmlformats.org/officeDocument/2006/relationships/image" Target="../media/image27.png"/><Relationship Id="rId7" Type="http://schemas.openxmlformats.org/officeDocument/2006/relationships/image" Target="../media/image18.svg"/><Relationship Id="rId12" Type="http://schemas.openxmlformats.org/officeDocument/2006/relationships/image" Target="../media/image20.png"/><Relationship Id="rId17" Type="http://schemas.openxmlformats.org/officeDocument/2006/relationships/image" Target="../media/image28.svg"/><Relationship Id="rId2" Type="http://schemas.openxmlformats.org/officeDocument/2006/relationships/notesSlide" Target="../notesSlides/notesSlide12.xml"/><Relationship Id="rId16" Type="http://schemas.openxmlformats.org/officeDocument/2006/relationships/image" Target="../media/image23.png"/><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png"/><Relationship Id="rId15" Type="http://schemas.openxmlformats.org/officeDocument/2006/relationships/image" Target="../media/image22.png"/><Relationship Id="rId10" Type="http://schemas.openxmlformats.org/officeDocument/2006/relationships/image" Target="../media/image19.png"/><Relationship Id="rId19" Type="http://schemas.openxmlformats.org/officeDocument/2006/relationships/image" Target="../media/image25.png"/><Relationship Id="rId4" Type="http://schemas.openxmlformats.org/officeDocument/2006/relationships/image" Target="../media/image15.svg"/><Relationship Id="rId9" Type="http://schemas.openxmlformats.org/officeDocument/2006/relationships/image" Target="../media/image20.svg"/><Relationship Id="rId14" Type="http://schemas.openxmlformats.org/officeDocument/2006/relationships/image" Target="../media/image21.png"/><Relationship Id="rId22"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3.jp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3.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342E5D-304F-89ED-0E8D-4127E67F2A32}"/>
              </a:ext>
            </a:extLst>
          </p:cNvPr>
          <p:cNvSpPr/>
          <p:nvPr/>
        </p:nvSpPr>
        <p:spPr>
          <a:xfrm>
            <a:off x="0" y="0"/>
            <a:ext cx="12192000" cy="6858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920D517-51A5-E36B-3021-9258BE1953CB}"/>
              </a:ext>
            </a:extLst>
          </p:cNvPr>
          <p:cNvSpPr>
            <a:spLocks noGrp="1"/>
          </p:cNvSpPr>
          <p:nvPr>
            <p:ph type="ctrTitle"/>
          </p:nvPr>
        </p:nvSpPr>
        <p:spPr/>
        <p:txBody>
          <a:bodyPr/>
          <a:lstStyle/>
          <a:p>
            <a:r>
              <a:rPr lang="en-GB" dirty="0" err="1"/>
              <a:t>th</a:t>
            </a:r>
            <a:endParaRPr lang="en-GB" dirty="0"/>
          </a:p>
        </p:txBody>
      </p:sp>
      <p:sp>
        <p:nvSpPr>
          <p:cNvPr id="3" name="Subtitle 2">
            <a:extLst>
              <a:ext uri="{FF2B5EF4-FFF2-40B4-BE49-F238E27FC236}">
                <a16:creationId xmlns:a16="http://schemas.microsoft.com/office/drawing/2014/main" id="{4E80CD28-A5E7-B2AA-5FDB-26CFCE6FCD94}"/>
              </a:ext>
            </a:extLst>
          </p:cNvPr>
          <p:cNvSpPr>
            <a:spLocks noGrp="1"/>
          </p:cNvSpPr>
          <p:nvPr>
            <p:ph type="subTitle" idx="1"/>
          </p:nvPr>
        </p:nvSpPr>
        <p:spPr/>
        <p:txBody>
          <a:bodyPr/>
          <a:lstStyle/>
          <a:p>
            <a:endParaRPr lang="en-GB"/>
          </a:p>
        </p:txBody>
      </p:sp>
      <p:sp>
        <p:nvSpPr>
          <p:cNvPr id="11" name="Rectangle: Rounded Corners 10">
            <a:extLst>
              <a:ext uri="{FF2B5EF4-FFF2-40B4-BE49-F238E27FC236}">
                <a16:creationId xmlns:a16="http://schemas.microsoft.com/office/drawing/2014/main" id="{636A2BF5-EC0F-B336-3EC5-AD2B7936DBB8}"/>
              </a:ext>
            </a:extLst>
          </p:cNvPr>
          <p:cNvSpPr/>
          <p:nvPr/>
        </p:nvSpPr>
        <p:spPr>
          <a:xfrm>
            <a:off x="263577" y="172720"/>
            <a:ext cx="11664846" cy="6512560"/>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9" name="Picture 8" descr="A circular drawing of people and different symbols&#10;&#10;Description automatically generated with medium confidence">
            <a:extLst>
              <a:ext uri="{FF2B5EF4-FFF2-40B4-BE49-F238E27FC236}">
                <a16:creationId xmlns:a16="http://schemas.microsoft.com/office/drawing/2014/main" id="{AB59CA19-387F-D87C-9F6A-03667672D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01" y="1125396"/>
            <a:ext cx="5331842" cy="4823284"/>
          </a:xfrm>
          <a:prstGeom prst="rect">
            <a:avLst/>
          </a:prstGeom>
        </p:spPr>
      </p:pic>
      <p:sp>
        <p:nvSpPr>
          <p:cNvPr id="15" name="TextBox 14">
            <a:extLst>
              <a:ext uri="{FF2B5EF4-FFF2-40B4-BE49-F238E27FC236}">
                <a16:creationId xmlns:a16="http://schemas.microsoft.com/office/drawing/2014/main" id="{205032EC-81E3-7D2F-B6E3-0047DAB7F4A1}"/>
              </a:ext>
            </a:extLst>
          </p:cNvPr>
          <p:cNvSpPr txBox="1"/>
          <p:nvPr/>
        </p:nvSpPr>
        <p:spPr>
          <a:xfrm>
            <a:off x="6096000" y="2832854"/>
            <a:ext cx="5502957" cy="2985433"/>
          </a:xfrm>
          <a:prstGeom prst="rect">
            <a:avLst/>
          </a:prstGeom>
          <a:noFill/>
        </p:spPr>
        <p:txBody>
          <a:bodyPr wrap="square" lIns="91440" tIns="45720" rIns="91440" bIns="45720" rtlCol="0" anchor="t">
            <a:spAutoFit/>
          </a:bodyPr>
          <a:lstStyle/>
          <a:p>
            <a:pPr algn="ctr"/>
            <a:r>
              <a:rPr lang="en-GB" sz="3200" b="1" dirty="0">
                <a:ln w="0"/>
                <a:effectLst>
                  <a:outerShdw blurRad="38100" dist="38100" dir="2700000" algn="tl">
                    <a:srgbClr val="000000">
                      <a:alpha val="43137"/>
                    </a:srgbClr>
                  </a:outerShdw>
                </a:effectLst>
                <a:latin typeface="Aptos" panose="020B0004020202020204" pitchFamily="34" charset="0"/>
                <a:cs typeface="Cavolini" panose="020B0502040204020203" pitchFamily="66" charset="0"/>
              </a:rPr>
              <a:t>Using the  Anchor Approach</a:t>
            </a:r>
          </a:p>
          <a:p>
            <a:pPr algn="ctr"/>
            <a:r>
              <a:rPr lang="en-GB" sz="3200" b="1" dirty="0">
                <a:ln w="0"/>
                <a:effectLst>
                  <a:outerShdw blurRad="38100" dist="38100" dir="2700000" algn="tl">
                    <a:srgbClr val="000000">
                      <a:alpha val="43137"/>
                    </a:srgbClr>
                  </a:outerShdw>
                </a:effectLst>
                <a:latin typeface="Aptos" panose="020B0004020202020204" pitchFamily="34" charset="0"/>
                <a:cs typeface="Cavolini" panose="020B0502040204020203" pitchFamily="66" charset="0"/>
              </a:rPr>
              <a:t>At</a:t>
            </a:r>
          </a:p>
          <a:p>
            <a:pPr algn="ctr"/>
            <a:r>
              <a:rPr lang="en-GB" sz="3200" b="1" dirty="0">
                <a:ln w="0"/>
                <a:solidFill>
                  <a:schemeClr val="tx2">
                    <a:lumMod val="50000"/>
                    <a:lumOff val="50000"/>
                  </a:schemeClr>
                </a:solidFill>
                <a:effectLst>
                  <a:outerShdw blurRad="38100" dist="38100" dir="2700000" algn="tl">
                    <a:srgbClr val="000000">
                      <a:alpha val="43137"/>
                    </a:srgbClr>
                  </a:outerShdw>
                </a:effectLst>
                <a:latin typeface="Aptos"/>
                <a:cs typeface="Cavolini"/>
              </a:rPr>
              <a:t>St Aidan's VC Primary School</a:t>
            </a:r>
            <a:endParaRPr lang="en-GB" sz="3200" b="1" dirty="0">
              <a:ln w="0"/>
              <a:solidFill>
                <a:schemeClr val="tx2">
                  <a:lumMod val="50000"/>
                  <a:lumOff val="50000"/>
                </a:schemeClr>
              </a:solidFill>
              <a:effectLst>
                <a:outerShdw blurRad="38100" dist="38100" dir="2700000" algn="tl">
                  <a:srgbClr val="000000">
                    <a:alpha val="43137"/>
                  </a:srgbClr>
                </a:outerShdw>
              </a:effectLst>
              <a:latin typeface="Aptos" panose="020B0004020202020204" pitchFamily="34" charset="0"/>
              <a:cs typeface="Cavolini" panose="020B0502040204020203" pitchFamily="66" charset="0"/>
            </a:endParaRPr>
          </a:p>
          <a:p>
            <a:pPr algn="ctr"/>
            <a:endParaRPr lang="en-GB" sz="3200" b="1" dirty="0">
              <a:ln w="0"/>
              <a:effectLst>
                <a:outerShdw blurRad="38100" dist="38100" dir="2700000" algn="tl">
                  <a:srgbClr val="000000">
                    <a:alpha val="43137"/>
                  </a:srgbClr>
                </a:outerShdw>
              </a:effectLst>
              <a:latin typeface="Aptos" panose="020B0004020202020204" pitchFamily="34" charset="0"/>
              <a:cs typeface="Cavolini" panose="020B0502040204020203" pitchFamily="66" charset="0"/>
            </a:endParaRPr>
          </a:p>
          <a:p>
            <a:pPr algn="ctr"/>
            <a:fld id="{8BACFB6B-C648-4725-8A92-E146978DCC18}" type="datetime3">
              <a:rPr lang="en-GB" sz="2800" b="1" smtClean="0">
                <a:solidFill>
                  <a:schemeClr val="tx2">
                    <a:lumMod val="75000"/>
                    <a:lumOff val="25000"/>
                  </a:schemeClr>
                </a:solidFill>
                <a:latin typeface="Cavolini" panose="020B0502040204020203" pitchFamily="66" charset="0"/>
                <a:cs typeface="Cavolini" panose="020B0502040204020203" pitchFamily="66" charset="0"/>
              </a:rPr>
              <a:pPr algn="ctr"/>
              <a:t>23 July, 2024</a:t>
            </a:fld>
            <a:endParaRPr lang="en-GB" sz="2800" b="1" dirty="0">
              <a:solidFill>
                <a:schemeClr val="tx2">
                  <a:lumMod val="75000"/>
                  <a:lumOff val="25000"/>
                </a:schemeClr>
              </a:solidFill>
              <a:latin typeface="Cavolini" panose="020B0502040204020203" pitchFamily="66" charset="0"/>
              <a:cs typeface="Cavolini" panose="020B0502040204020203" pitchFamily="66" charset="0"/>
            </a:endParaRPr>
          </a:p>
        </p:txBody>
      </p:sp>
      <p:pic>
        <p:nvPicPr>
          <p:cNvPr id="20" name="Picture 19" descr="A red anchor with black text&#10;&#10;Description automatically generated">
            <a:extLst>
              <a:ext uri="{FF2B5EF4-FFF2-40B4-BE49-F238E27FC236}">
                <a16:creationId xmlns:a16="http://schemas.microsoft.com/office/drawing/2014/main" id="{9B020A0F-E5E3-978C-004F-A18E53C8EE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3615" y="848132"/>
            <a:ext cx="2279909" cy="1472187"/>
          </a:xfrm>
          <a:prstGeom prst="rect">
            <a:avLst/>
          </a:prstGeom>
        </p:spPr>
      </p:pic>
      <p:pic>
        <p:nvPicPr>
          <p:cNvPr id="22" name="Picture 21" descr="A red and black logo&#10;&#10;Description automatically generated">
            <a:extLst>
              <a:ext uri="{FF2B5EF4-FFF2-40B4-BE49-F238E27FC236}">
                <a16:creationId xmlns:a16="http://schemas.microsoft.com/office/drawing/2014/main" id="{8E703CAC-82ED-15D2-E7E6-AEC86D21F2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3045" y="5889375"/>
            <a:ext cx="1712422" cy="548640"/>
          </a:xfrm>
          <a:prstGeom prst="rect">
            <a:avLst/>
          </a:prstGeom>
        </p:spPr>
      </p:pic>
    </p:spTree>
    <p:extLst>
      <p:ext uri="{BB962C8B-B14F-4D97-AF65-F5344CB8AC3E}">
        <p14:creationId xmlns:p14="http://schemas.microsoft.com/office/powerpoint/2010/main" val="301618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d anchor with black text&#10;&#10;Description automatically generated">
            <a:extLst>
              <a:ext uri="{FF2B5EF4-FFF2-40B4-BE49-F238E27FC236}">
                <a16:creationId xmlns:a16="http://schemas.microsoft.com/office/drawing/2014/main" id="{0B276309-B7C0-807D-BBD1-7B14C753BF8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49846" y="6042413"/>
            <a:ext cx="969577" cy="626077"/>
          </a:xfrm>
          <a:prstGeom prst="rect">
            <a:avLst/>
          </a:prstGeom>
        </p:spPr>
      </p:pic>
      <p:pic>
        <p:nvPicPr>
          <p:cNvPr id="7" name="Picture 6" descr="A red and black logo&#10;&#10;Description automatically generated">
            <a:extLst>
              <a:ext uri="{FF2B5EF4-FFF2-40B4-BE49-F238E27FC236}">
                <a16:creationId xmlns:a16="http://schemas.microsoft.com/office/drawing/2014/main" id="{59C5DEE4-8A51-60BE-2B57-5570617F7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165" y="6297402"/>
            <a:ext cx="917314" cy="293896"/>
          </a:xfrm>
          <a:prstGeom prst="rect">
            <a:avLst/>
          </a:prstGeom>
        </p:spPr>
      </p:pic>
      <p:sp>
        <p:nvSpPr>
          <p:cNvPr id="2" name="Rectangle 1">
            <a:extLst>
              <a:ext uri="{FF2B5EF4-FFF2-40B4-BE49-F238E27FC236}">
                <a16:creationId xmlns:a16="http://schemas.microsoft.com/office/drawing/2014/main" id="{E32D3E99-BB53-05B4-11F8-9F3DDAF2ACD2}"/>
              </a:ext>
            </a:extLst>
          </p:cNvPr>
          <p:cNvSpPr/>
          <p:nvPr/>
        </p:nvSpPr>
        <p:spPr>
          <a:xfrm>
            <a:off x="0" y="0"/>
            <a:ext cx="12192000" cy="6858000"/>
          </a:xfrm>
          <a:prstGeom prst="rect">
            <a:avLst/>
          </a:prstGeom>
          <a:solidFill>
            <a:schemeClr val="accent4">
              <a:lumMod val="20000"/>
              <a:lumOff val="80000"/>
              <a:alpha val="2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9D2C7D3-72BC-B8BD-4509-B214D22E3A4C}"/>
              </a:ext>
            </a:extLst>
          </p:cNvPr>
          <p:cNvSpPr txBox="1"/>
          <p:nvPr/>
        </p:nvSpPr>
        <p:spPr>
          <a:xfrm>
            <a:off x="7696200" y="189510"/>
            <a:ext cx="4323223" cy="951030"/>
          </a:xfrm>
          <a:prstGeom prst="rect">
            <a:avLst/>
          </a:prstGeom>
          <a:noFill/>
        </p:spPr>
        <p:txBody>
          <a:bodyPr wrap="square">
            <a:spAutoFit/>
          </a:bodyPr>
          <a:lstStyle/>
          <a:p>
            <a:pPr>
              <a:lnSpc>
                <a:spcPct val="107000"/>
              </a:lnSpc>
              <a:spcAft>
                <a:spcPts val="800"/>
              </a:spcAft>
            </a:pPr>
            <a:r>
              <a:rPr lang="en-GB" sz="5400" b="1" kern="100" dirty="0">
                <a:solidFill>
                  <a:srgbClr val="00B0F0"/>
                </a:solidFill>
                <a:effectLst/>
                <a:latin typeface="+mj-lt"/>
                <a:ea typeface="Calibri" panose="020F0502020204030204" pitchFamily="34" charset="0"/>
                <a:cs typeface="Times New Roman" panose="02020603050405020304" pitchFamily="18" charset="0"/>
              </a:rPr>
              <a:t>ADVENTURE</a:t>
            </a:r>
            <a:endParaRPr lang="en-GB" sz="5400" kern="100" dirty="0">
              <a:solidFill>
                <a:srgbClr val="00B0F0"/>
              </a:solidFill>
              <a:effectLst/>
              <a:latin typeface="+mj-lt"/>
              <a:ea typeface="Calibri" panose="020F0502020204030204" pitchFamily="34" charset="0"/>
              <a:cs typeface="Times New Roman" panose="02020603050405020304" pitchFamily="18" charset="0"/>
            </a:endParaRPr>
          </a:p>
        </p:txBody>
      </p:sp>
      <p:pic>
        <p:nvPicPr>
          <p:cNvPr id="5" name="Picture 4" descr="A circular drawing of people holding hands&#10;&#10;Description automatically generated">
            <a:extLst>
              <a:ext uri="{FF2B5EF4-FFF2-40B4-BE49-F238E27FC236}">
                <a16:creationId xmlns:a16="http://schemas.microsoft.com/office/drawing/2014/main" id="{DAA9E2EC-AB95-B31E-246C-72D2C6BCA1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577" y="612760"/>
            <a:ext cx="5279147" cy="5071882"/>
          </a:xfrm>
          <a:prstGeom prst="rect">
            <a:avLst/>
          </a:prstGeom>
        </p:spPr>
      </p:pic>
      <p:sp>
        <p:nvSpPr>
          <p:cNvPr id="8" name="Rectangle: Rounded Corners 7">
            <a:extLst>
              <a:ext uri="{FF2B5EF4-FFF2-40B4-BE49-F238E27FC236}">
                <a16:creationId xmlns:a16="http://schemas.microsoft.com/office/drawing/2014/main" id="{98B09C80-FE7A-3A8F-9CB5-A79062E6EC03}"/>
              </a:ext>
            </a:extLst>
          </p:cNvPr>
          <p:cNvSpPr/>
          <p:nvPr/>
        </p:nvSpPr>
        <p:spPr>
          <a:xfrm>
            <a:off x="5624301" y="1140540"/>
            <a:ext cx="3894331" cy="2604135"/>
          </a:xfrm>
          <a:prstGeom prst="roundRect">
            <a:avLst/>
          </a:prstGeom>
          <a:solidFill>
            <a:schemeClr val="accent4">
              <a:lumMod val="40000"/>
              <a:lumOff val="60000"/>
            </a:schemeClr>
          </a:solidFill>
          <a:ln w="12700" cap="flat" cmpd="sng" algn="ctr">
            <a:solidFill>
              <a:schemeClr val="accent2">
                <a:lumMod val="5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2800" b="1" kern="1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WHAT IT IS</a:t>
            </a:r>
          </a:p>
          <a:p>
            <a:pPr>
              <a:lnSpc>
                <a:spcPct val="107000"/>
              </a:lnSpc>
              <a:spcAft>
                <a:spcPts val="800"/>
              </a:spcAft>
            </a:pPr>
            <a:r>
              <a:rPr lang="en-GB" sz="2400" b="1" kern="1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Exploring new </a:t>
            </a:r>
            <a:r>
              <a:rPr lang="en-GB" sz="2400" b="1" kern="1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places, trying new things, and facing challenges or risks, often with a sense of discovery and enthusiasm</a:t>
            </a:r>
            <a:endParaRPr lang="en-GB" sz="2400" kern="1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962861713">
            <a:extLst>
              <a:ext uri="{FF2B5EF4-FFF2-40B4-BE49-F238E27FC236}">
                <a16:creationId xmlns:a16="http://schemas.microsoft.com/office/drawing/2014/main" id="{EF915613-A438-90D3-EA63-8AA2EC44BBDA}"/>
              </a:ext>
            </a:extLst>
          </p:cNvPr>
          <p:cNvSpPr txBox="1"/>
          <p:nvPr/>
        </p:nvSpPr>
        <p:spPr>
          <a:xfrm>
            <a:off x="5905889" y="4118861"/>
            <a:ext cx="5110237" cy="2247465"/>
          </a:xfrm>
          <a:prstGeom prst="rect">
            <a:avLst/>
          </a:prstGeom>
          <a:solidFill>
            <a:schemeClr val="accent4">
              <a:lumMod val="60000"/>
              <a:lumOff val="40000"/>
            </a:schemeClr>
          </a:solidFill>
          <a:ln w="76200">
            <a:solidFill>
              <a:schemeClr val="accent4">
                <a:lumMod val="75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2800" b="1" kern="1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WHY WE NEED IT</a:t>
            </a:r>
            <a:endParaRPr lang="en-GB" sz="2800" kern="1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b="1" kern="1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Feeling a sense of adventure can bring a sense of joy and excitement and improve our wellbeing.</a:t>
            </a:r>
            <a:endParaRPr lang="en-GB" sz="2400" kern="1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200" b="1" kern="1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6680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CF558-00E3-7963-2658-308DC14F9F9F}"/>
              </a:ext>
            </a:extLst>
          </p:cNvPr>
          <p:cNvSpPr>
            <a:spLocks noGrp="1"/>
          </p:cNvSpPr>
          <p:nvPr>
            <p:ph type="title"/>
          </p:nvPr>
        </p:nvSpPr>
        <p:spPr/>
        <p:txBody>
          <a:bodyPr/>
          <a:lstStyle/>
          <a:p>
            <a:endParaRPr lang="en-GB"/>
          </a:p>
        </p:txBody>
      </p:sp>
      <p:pic>
        <p:nvPicPr>
          <p:cNvPr id="9" name="Content Placeholder 8" descr="A close up of a logo&#10;&#10;Description automatically generated">
            <a:extLst>
              <a:ext uri="{FF2B5EF4-FFF2-40B4-BE49-F238E27FC236}">
                <a16:creationId xmlns:a16="http://schemas.microsoft.com/office/drawing/2014/main" id="{B3D77426-9960-34D1-E87F-7C1FD4C5E0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06924" y="3763550"/>
            <a:ext cx="1978152" cy="475488"/>
          </a:xfrm>
        </p:spPr>
      </p:pic>
      <p:sp>
        <p:nvSpPr>
          <p:cNvPr id="4" name="Rectangle 3">
            <a:extLst>
              <a:ext uri="{FF2B5EF4-FFF2-40B4-BE49-F238E27FC236}">
                <a16:creationId xmlns:a16="http://schemas.microsoft.com/office/drawing/2014/main" id="{49C48026-F250-BA7B-F40B-2AE798F047AB}"/>
              </a:ext>
            </a:extLst>
          </p:cNvPr>
          <p:cNvSpPr/>
          <p:nvPr/>
        </p:nvSpPr>
        <p:spPr>
          <a:xfrm>
            <a:off x="0" y="0"/>
            <a:ext cx="12192000" cy="6858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a:extLst>
              <a:ext uri="{FF2B5EF4-FFF2-40B4-BE49-F238E27FC236}">
                <a16:creationId xmlns:a16="http://schemas.microsoft.com/office/drawing/2014/main" id="{5328A096-AED8-638B-C605-9C18ADDDE1BD}"/>
              </a:ext>
            </a:extLst>
          </p:cNvPr>
          <p:cNvSpPr/>
          <p:nvPr/>
        </p:nvSpPr>
        <p:spPr>
          <a:xfrm>
            <a:off x="333123" y="172720"/>
            <a:ext cx="11664846" cy="6512560"/>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Picture 5" descr="A red anchor with black text&#10;&#10;Description automatically generated">
            <a:extLst>
              <a:ext uri="{FF2B5EF4-FFF2-40B4-BE49-F238E27FC236}">
                <a16:creationId xmlns:a16="http://schemas.microsoft.com/office/drawing/2014/main" id="{0B276309-B7C0-807D-BBD1-7B14C753BF8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72336" y="365125"/>
            <a:ext cx="1745041" cy="1126811"/>
          </a:xfrm>
          <a:prstGeom prst="rect">
            <a:avLst/>
          </a:prstGeom>
        </p:spPr>
      </p:pic>
      <p:pic>
        <p:nvPicPr>
          <p:cNvPr id="7" name="Picture 6" descr="A red and black logo&#10;&#10;Description automatically generated">
            <a:extLst>
              <a:ext uri="{FF2B5EF4-FFF2-40B4-BE49-F238E27FC236}">
                <a16:creationId xmlns:a16="http://schemas.microsoft.com/office/drawing/2014/main" id="{59C5DEE4-8A51-60BE-2B57-5570617F7D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276" y="6053626"/>
            <a:ext cx="1370993" cy="439249"/>
          </a:xfrm>
          <a:prstGeom prst="rect">
            <a:avLst/>
          </a:prstGeom>
        </p:spPr>
      </p:pic>
      <p:pic>
        <p:nvPicPr>
          <p:cNvPr id="11" name="Picture 10" descr="A diagram of a company&#10;&#10;Description automatically generated">
            <a:extLst>
              <a:ext uri="{FF2B5EF4-FFF2-40B4-BE49-F238E27FC236}">
                <a16:creationId xmlns:a16="http://schemas.microsoft.com/office/drawing/2014/main" id="{B18B4484-871A-31A2-4592-E04CEE4EF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423" y="1453966"/>
            <a:ext cx="4069835" cy="3744442"/>
          </a:xfrm>
          <a:prstGeom prst="rect">
            <a:avLst/>
          </a:prstGeom>
        </p:spPr>
      </p:pic>
      <p:sp>
        <p:nvSpPr>
          <p:cNvPr id="16" name="Rectangle 15">
            <a:extLst>
              <a:ext uri="{FF2B5EF4-FFF2-40B4-BE49-F238E27FC236}">
                <a16:creationId xmlns:a16="http://schemas.microsoft.com/office/drawing/2014/main" id="{74818B8A-8295-6AA4-528B-558C0A65131E}"/>
              </a:ext>
            </a:extLst>
          </p:cNvPr>
          <p:cNvSpPr/>
          <p:nvPr/>
        </p:nvSpPr>
        <p:spPr>
          <a:xfrm>
            <a:off x="5103115" y="1883093"/>
            <a:ext cx="6537996" cy="258532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00" cap="none" spc="0" normalizeH="0" baseline="0" noProof="0" dirty="0">
                <a:ln/>
                <a:solidFill>
                  <a:srgbClr val="0F9ED5"/>
                </a:solidFill>
                <a:effectLst/>
                <a:uLnTx/>
                <a:uFillTx/>
                <a:latin typeface="Calibri" panose="020F0502020204030204" pitchFamily="34" charset="0"/>
                <a:ea typeface="Calibri" panose="020F0502020204030204" pitchFamily="34" charset="0"/>
                <a:cs typeface="Times New Roman" panose="02020603050405020304" pitchFamily="18" charset="0"/>
              </a:rPr>
              <a:t>  Using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00" cap="none" spc="0" normalizeH="0" baseline="0" noProof="0" dirty="0">
                <a:ln/>
                <a:solidFill>
                  <a:srgbClr val="0F9ED5"/>
                </a:solidFill>
                <a:effectLst/>
                <a:uLnTx/>
                <a:uFillTx/>
                <a:latin typeface="Calibri" panose="020F0502020204030204" pitchFamily="34" charset="0"/>
                <a:ea typeface="Calibri" panose="020F0502020204030204" pitchFamily="34" charset="0"/>
                <a:cs typeface="Times New Roman" panose="02020603050405020304" pitchFamily="18" charset="0"/>
              </a:rPr>
              <a:t>Anchor Approach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00" cap="none" spc="0" normalizeH="0" baseline="0" noProof="0" dirty="0">
                <a:ln/>
                <a:solidFill>
                  <a:srgbClr val="0F9ED5"/>
                </a:solidFill>
                <a:effectLst/>
                <a:uLnTx/>
                <a:uFillTx/>
                <a:latin typeface="Calibri" panose="020F0502020204030204" pitchFamily="34" charset="0"/>
                <a:ea typeface="Calibri" panose="020F0502020204030204" pitchFamily="34" charset="0"/>
                <a:cs typeface="Times New Roman" panose="02020603050405020304" pitchFamily="18" charset="0"/>
              </a:rPr>
              <a:t> in school</a:t>
            </a:r>
            <a:endParaRPr kumimoji="0" lang="en-GB" sz="5400" b="1" i="0" u="none" strike="noStrike" kern="1200" cap="none" spc="0" normalizeH="0" baseline="0" noProof="0" dirty="0">
              <a:ln/>
              <a:solidFill>
                <a:srgbClr val="0F9ED5"/>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7619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rrow: Slight curve outline">
            <a:extLst>
              <a:ext uri="{FF2B5EF4-FFF2-40B4-BE49-F238E27FC236}">
                <a16:creationId xmlns:a16="http://schemas.microsoft.com/office/drawing/2014/main" id="{619430BA-EEF7-B0EE-A469-E73D8D9D18D6}"/>
              </a:ext>
            </a:extLst>
          </p:cNvPr>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638800" y="3544094"/>
            <a:ext cx="914400" cy="914400"/>
          </a:xfrm>
        </p:spPr>
      </p:pic>
      <p:sp>
        <p:nvSpPr>
          <p:cNvPr id="4" name="Rectangle 3">
            <a:extLst>
              <a:ext uri="{FF2B5EF4-FFF2-40B4-BE49-F238E27FC236}">
                <a16:creationId xmlns:a16="http://schemas.microsoft.com/office/drawing/2014/main" id="{49C48026-F250-BA7B-F40B-2AE798F047AB}"/>
              </a:ext>
            </a:extLst>
          </p:cNvPr>
          <p:cNvSpPr/>
          <p:nvPr/>
        </p:nvSpPr>
        <p:spPr>
          <a:xfrm>
            <a:off x="0" y="0"/>
            <a:ext cx="12192000" cy="6858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dirty="0"/>
          </a:p>
        </p:txBody>
      </p:sp>
      <p:sp>
        <p:nvSpPr>
          <p:cNvPr id="5" name="Rectangle: Rounded Corners 4">
            <a:extLst>
              <a:ext uri="{FF2B5EF4-FFF2-40B4-BE49-F238E27FC236}">
                <a16:creationId xmlns:a16="http://schemas.microsoft.com/office/drawing/2014/main" id="{5328A096-AED8-638B-C605-9C18ADDDE1BD}"/>
              </a:ext>
            </a:extLst>
          </p:cNvPr>
          <p:cNvSpPr/>
          <p:nvPr/>
        </p:nvSpPr>
        <p:spPr>
          <a:xfrm>
            <a:off x="323310" y="41763"/>
            <a:ext cx="11664846" cy="6512560"/>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10" name="Picture 9">
            <a:extLst>
              <a:ext uri="{FF2B5EF4-FFF2-40B4-BE49-F238E27FC236}">
                <a16:creationId xmlns:a16="http://schemas.microsoft.com/office/drawing/2014/main" id="{3F5434D6-235D-9881-C5FE-1DE3D31706FC}"/>
              </a:ext>
            </a:extLst>
          </p:cNvPr>
          <p:cNvPicPr>
            <a:picLocks noChangeAspect="1"/>
          </p:cNvPicPr>
          <p:nvPr/>
        </p:nvPicPr>
        <p:blipFill>
          <a:blip r:embed="rId5"/>
          <a:stretch>
            <a:fillRect/>
          </a:stretch>
        </p:blipFill>
        <p:spPr>
          <a:xfrm>
            <a:off x="4229075" y="4001294"/>
            <a:ext cx="3012204" cy="1431150"/>
          </a:xfrm>
          <a:prstGeom prst="rect">
            <a:avLst/>
          </a:prstGeom>
        </p:spPr>
      </p:pic>
      <p:pic>
        <p:nvPicPr>
          <p:cNvPr id="19" name="Graphic 18" descr="Line arrow: Clockwise curve outline">
            <a:extLst>
              <a:ext uri="{FF2B5EF4-FFF2-40B4-BE49-F238E27FC236}">
                <a16:creationId xmlns:a16="http://schemas.microsoft.com/office/drawing/2014/main" id="{08C540E3-B555-7A8E-305A-9C833973654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15463437">
            <a:off x="6476004" y="5252195"/>
            <a:ext cx="914400" cy="914400"/>
          </a:xfrm>
          <a:prstGeom prst="rect">
            <a:avLst/>
          </a:prstGeom>
        </p:spPr>
      </p:pic>
      <p:sp>
        <p:nvSpPr>
          <p:cNvPr id="20" name="TextBox 19">
            <a:extLst>
              <a:ext uri="{FF2B5EF4-FFF2-40B4-BE49-F238E27FC236}">
                <a16:creationId xmlns:a16="http://schemas.microsoft.com/office/drawing/2014/main" id="{C55900F5-39BA-4722-8E99-F2E7DF89F752}"/>
              </a:ext>
            </a:extLst>
          </p:cNvPr>
          <p:cNvSpPr txBox="1"/>
          <p:nvPr/>
        </p:nvSpPr>
        <p:spPr>
          <a:xfrm>
            <a:off x="4477079" y="5643590"/>
            <a:ext cx="2349690" cy="923330"/>
          </a:xfrm>
          <a:prstGeom prst="rect">
            <a:avLst/>
          </a:prstGeom>
          <a:noFill/>
        </p:spPr>
        <p:txBody>
          <a:bodyPr wrap="square" rtlCol="0">
            <a:spAutoFit/>
          </a:bodyPr>
          <a:lstStyle/>
          <a:p>
            <a:r>
              <a:rPr lang="en-GB" dirty="0"/>
              <a:t>Look out for Tips in our newsletters and on our school website</a:t>
            </a:r>
          </a:p>
        </p:txBody>
      </p:sp>
      <p:pic>
        <p:nvPicPr>
          <p:cNvPr id="22" name="Graphic 21" descr="Arrow: Straight with solid fill">
            <a:extLst>
              <a:ext uri="{FF2B5EF4-FFF2-40B4-BE49-F238E27FC236}">
                <a16:creationId xmlns:a16="http://schemas.microsoft.com/office/drawing/2014/main" id="{AEF68277-B082-6A67-F311-E1A7CF3D810E}"/>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3067709">
            <a:off x="5814298" y="1119424"/>
            <a:ext cx="914400" cy="914400"/>
          </a:xfrm>
          <a:prstGeom prst="rect">
            <a:avLst/>
          </a:prstGeom>
        </p:spPr>
      </p:pic>
      <p:sp>
        <p:nvSpPr>
          <p:cNvPr id="23" name="TextBox 22">
            <a:extLst>
              <a:ext uri="{FF2B5EF4-FFF2-40B4-BE49-F238E27FC236}">
                <a16:creationId xmlns:a16="http://schemas.microsoft.com/office/drawing/2014/main" id="{93AFDFE9-9B6C-9A81-382B-70D0439B9B0B}"/>
              </a:ext>
            </a:extLst>
          </p:cNvPr>
          <p:cNvSpPr txBox="1"/>
          <p:nvPr/>
        </p:nvSpPr>
        <p:spPr>
          <a:xfrm>
            <a:off x="5628616" y="1849971"/>
            <a:ext cx="2019302" cy="923330"/>
          </a:xfrm>
          <a:prstGeom prst="rect">
            <a:avLst/>
          </a:prstGeom>
          <a:noFill/>
        </p:spPr>
        <p:txBody>
          <a:bodyPr wrap="square" rtlCol="0">
            <a:spAutoFit/>
          </a:bodyPr>
          <a:lstStyle/>
          <a:p>
            <a:pPr algn="ctr"/>
            <a:r>
              <a:rPr lang="en-GB" dirty="0"/>
              <a:t>Through whole school assemblies</a:t>
            </a:r>
          </a:p>
        </p:txBody>
      </p:sp>
      <p:pic>
        <p:nvPicPr>
          <p:cNvPr id="27" name="Graphic 26" descr="Arrow: Clockwise curve outline">
            <a:extLst>
              <a:ext uri="{FF2B5EF4-FFF2-40B4-BE49-F238E27FC236}">
                <a16:creationId xmlns:a16="http://schemas.microsoft.com/office/drawing/2014/main" id="{5CCE23DB-C771-315A-96CC-B41FD02369E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rot="17567135" flipH="1">
            <a:off x="10575137" y="4367096"/>
            <a:ext cx="792768" cy="914400"/>
          </a:xfrm>
          <a:prstGeom prst="rect">
            <a:avLst/>
          </a:prstGeom>
        </p:spPr>
      </p:pic>
      <p:sp>
        <p:nvSpPr>
          <p:cNvPr id="28" name="TextBox 27">
            <a:extLst>
              <a:ext uri="{FF2B5EF4-FFF2-40B4-BE49-F238E27FC236}">
                <a16:creationId xmlns:a16="http://schemas.microsoft.com/office/drawing/2014/main" id="{DA125109-52E3-C1D9-CD8A-25AD01AD2B8B}"/>
              </a:ext>
            </a:extLst>
          </p:cNvPr>
          <p:cNvSpPr txBox="1"/>
          <p:nvPr/>
        </p:nvSpPr>
        <p:spPr>
          <a:xfrm>
            <a:off x="10487710" y="5000870"/>
            <a:ext cx="1380980" cy="923330"/>
          </a:xfrm>
          <a:prstGeom prst="rect">
            <a:avLst/>
          </a:prstGeom>
          <a:noFill/>
        </p:spPr>
        <p:txBody>
          <a:bodyPr wrap="square" rtlCol="0">
            <a:spAutoFit/>
          </a:bodyPr>
          <a:lstStyle/>
          <a:p>
            <a:pPr algn="ctr"/>
            <a:r>
              <a:rPr lang="en-GB" dirty="0"/>
              <a:t>In our policies and systems</a:t>
            </a:r>
          </a:p>
        </p:txBody>
      </p:sp>
      <p:pic>
        <p:nvPicPr>
          <p:cNvPr id="32" name="Graphic 31" descr="Arrow Right with solid fill">
            <a:extLst>
              <a:ext uri="{FF2B5EF4-FFF2-40B4-BE49-F238E27FC236}">
                <a16:creationId xmlns:a16="http://schemas.microsoft.com/office/drawing/2014/main" id="{30732729-2A3D-538F-B58B-35293BC0F438}"/>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rot="16200000">
            <a:off x="1381472" y="2159917"/>
            <a:ext cx="507558" cy="914400"/>
          </a:xfrm>
          <a:prstGeom prst="rect">
            <a:avLst/>
          </a:prstGeom>
        </p:spPr>
      </p:pic>
      <p:sp>
        <p:nvSpPr>
          <p:cNvPr id="33" name="TextBox 32">
            <a:extLst>
              <a:ext uri="{FF2B5EF4-FFF2-40B4-BE49-F238E27FC236}">
                <a16:creationId xmlns:a16="http://schemas.microsoft.com/office/drawing/2014/main" id="{CDE95951-79ED-08CC-06E1-014AB8A22C75}"/>
              </a:ext>
            </a:extLst>
          </p:cNvPr>
          <p:cNvSpPr txBox="1"/>
          <p:nvPr/>
        </p:nvSpPr>
        <p:spPr>
          <a:xfrm>
            <a:off x="1140731" y="2870896"/>
            <a:ext cx="1105605" cy="646331"/>
          </a:xfrm>
          <a:prstGeom prst="rect">
            <a:avLst/>
          </a:prstGeom>
          <a:noFill/>
        </p:spPr>
        <p:txBody>
          <a:bodyPr wrap="square" rtlCol="0">
            <a:spAutoFit/>
          </a:bodyPr>
          <a:lstStyle/>
          <a:p>
            <a:r>
              <a:rPr lang="en-GB" dirty="0"/>
              <a:t>Training for staff</a:t>
            </a:r>
          </a:p>
        </p:txBody>
      </p:sp>
      <p:pic>
        <p:nvPicPr>
          <p:cNvPr id="35" name="Picture 34">
            <a:extLst>
              <a:ext uri="{FF2B5EF4-FFF2-40B4-BE49-F238E27FC236}">
                <a16:creationId xmlns:a16="http://schemas.microsoft.com/office/drawing/2014/main" id="{A74C5133-14E1-3F40-C49E-C4CAA7FEBC19}"/>
              </a:ext>
            </a:extLst>
          </p:cNvPr>
          <p:cNvPicPr>
            <a:picLocks noChangeAspect="1"/>
          </p:cNvPicPr>
          <p:nvPr/>
        </p:nvPicPr>
        <p:blipFill>
          <a:blip r:embed="rId14"/>
          <a:stretch>
            <a:fillRect/>
          </a:stretch>
        </p:blipFill>
        <p:spPr>
          <a:xfrm>
            <a:off x="629197" y="3812985"/>
            <a:ext cx="1463254" cy="2111215"/>
          </a:xfrm>
          <a:prstGeom prst="rect">
            <a:avLst/>
          </a:prstGeom>
        </p:spPr>
      </p:pic>
      <p:pic>
        <p:nvPicPr>
          <p:cNvPr id="37" name="Picture 36">
            <a:extLst>
              <a:ext uri="{FF2B5EF4-FFF2-40B4-BE49-F238E27FC236}">
                <a16:creationId xmlns:a16="http://schemas.microsoft.com/office/drawing/2014/main" id="{BF9B6ACB-53EA-4C5D-F4C1-1CC0E880252D}"/>
              </a:ext>
            </a:extLst>
          </p:cNvPr>
          <p:cNvPicPr>
            <a:picLocks noChangeAspect="1"/>
          </p:cNvPicPr>
          <p:nvPr/>
        </p:nvPicPr>
        <p:blipFill>
          <a:blip r:embed="rId15"/>
          <a:stretch>
            <a:fillRect/>
          </a:stretch>
        </p:blipFill>
        <p:spPr>
          <a:xfrm>
            <a:off x="917702" y="303677"/>
            <a:ext cx="1466429" cy="2035241"/>
          </a:xfrm>
          <a:prstGeom prst="rect">
            <a:avLst/>
          </a:prstGeom>
        </p:spPr>
      </p:pic>
      <p:sp>
        <p:nvSpPr>
          <p:cNvPr id="38" name="TextBox 37">
            <a:extLst>
              <a:ext uri="{FF2B5EF4-FFF2-40B4-BE49-F238E27FC236}">
                <a16:creationId xmlns:a16="http://schemas.microsoft.com/office/drawing/2014/main" id="{F1315044-95B5-AFF3-226C-D0EADC1D00DF}"/>
              </a:ext>
            </a:extLst>
          </p:cNvPr>
          <p:cNvSpPr txBox="1"/>
          <p:nvPr/>
        </p:nvSpPr>
        <p:spPr>
          <a:xfrm>
            <a:off x="1936712" y="5102717"/>
            <a:ext cx="1542173" cy="923330"/>
          </a:xfrm>
          <a:prstGeom prst="rect">
            <a:avLst/>
          </a:prstGeom>
          <a:noFill/>
        </p:spPr>
        <p:txBody>
          <a:bodyPr wrap="square" rtlCol="0">
            <a:spAutoFit/>
          </a:bodyPr>
          <a:lstStyle/>
          <a:p>
            <a:pPr algn="ctr"/>
            <a:r>
              <a:rPr lang="en-GB" dirty="0"/>
              <a:t>Tools to support  children</a:t>
            </a:r>
          </a:p>
        </p:txBody>
      </p:sp>
      <p:pic>
        <p:nvPicPr>
          <p:cNvPr id="40" name="Graphic 39" descr="Line arrow: Slight curve outline">
            <a:extLst>
              <a:ext uri="{FF2B5EF4-FFF2-40B4-BE49-F238E27FC236}">
                <a16:creationId xmlns:a16="http://schemas.microsoft.com/office/drawing/2014/main" id="{1EE81535-051B-6A06-E328-DCDD2D75DC10}"/>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rot="10800000">
            <a:off x="2141145" y="4452414"/>
            <a:ext cx="914400" cy="914400"/>
          </a:xfrm>
          <a:prstGeom prst="rect">
            <a:avLst/>
          </a:prstGeom>
        </p:spPr>
      </p:pic>
      <p:pic>
        <p:nvPicPr>
          <p:cNvPr id="21" name="Picture 20">
            <a:extLst>
              <a:ext uri="{FF2B5EF4-FFF2-40B4-BE49-F238E27FC236}">
                <a16:creationId xmlns:a16="http://schemas.microsoft.com/office/drawing/2014/main" id="{C21461F8-5F88-672E-4920-6CE040C5CA2B}"/>
              </a:ext>
            </a:extLst>
          </p:cNvPr>
          <p:cNvPicPr>
            <a:picLocks noChangeAspect="1"/>
          </p:cNvPicPr>
          <p:nvPr/>
        </p:nvPicPr>
        <p:blipFill>
          <a:blip r:embed="rId18"/>
          <a:stretch>
            <a:fillRect/>
          </a:stretch>
        </p:blipFill>
        <p:spPr>
          <a:xfrm>
            <a:off x="3891215" y="433462"/>
            <a:ext cx="1848547" cy="2602918"/>
          </a:xfrm>
          <a:prstGeom prst="rect">
            <a:avLst/>
          </a:prstGeom>
        </p:spPr>
      </p:pic>
      <p:pic>
        <p:nvPicPr>
          <p:cNvPr id="13" name="Picture 12">
            <a:extLst>
              <a:ext uri="{FF2B5EF4-FFF2-40B4-BE49-F238E27FC236}">
                <a16:creationId xmlns:a16="http://schemas.microsoft.com/office/drawing/2014/main" id="{571A651F-3EF9-3938-CBD5-B2B8C10CA283}"/>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033021" y="4184371"/>
            <a:ext cx="1394956" cy="1962136"/>
          </a:xfrm>
          <a:prstGeom prst="rect">
            <a:avLst/>
          </a:prstGeom>
          <a:ln w="38100">
            <a:solidFill>
              <a:schemeClr val="accent1"/>
            </a:solidFill>
          </a:ln>
        </p:spPr>
      </p:pic>
      <p:pic>
        <p:nvPicPr>
          <p:cNvPr id="3" name="Picture 2">
            <a:extLst>
              <a:ext uri="{FF2B5EF4-FFF2-40B4-BE49-F238E27FC236}">
                <a16:creationId xmlns:a16="http://schemas.microsoft.com/office/drawing/2014/main" id="{1CA9D444-B8C8-3D20-F99A-9D6ACFCEFA97}"/>
              </a:ext>
            </a:extLst>
          </p:cNvPr>
          <p:cNvPicPr>
            <a:picLocks noChangeAspect="1"/>
          </p:cNvPicPr>
          <p:nvPr/>
        </p:nvPicPr>
        <p:blipFill>
          <a:blip r:embed="rId20"/>
          <a:stretch>
            <a:fillRect/>
          </a:stretch>
        </p:blipFill>
        <p:spPr>
          <a:xfrm>
            <a:off x="9408861" y="331012"/>
            <a:ext cx="1674465" cy="2348100"/>
          </a:xfrm>
          <a:prstGeom prst="rect">
            <a:avLst/>
          </a:prstGeom>
        </p:spPr>
      </p:pic>
      <p:sp>
        <p:nvSpPr>
          <p:cNvPr id="8" name="TextBox 7">
            <a:extLst>
              <a:ext uri="{FF2B5EF4-FFF2-40B4-BE49-F238E27FC236}">
                <a16:creationId xmlns:a16="http://schemas.microsoft.com/office/drawing/2014/main" id="{B71CCCBF-0883-3D4D-1AAA-E1EC4F0D3616}"/>
              </a:ext>
            </a:extLst>
          </p:cNvPr>
          <p:cNvSpPr txBox="1"/>
          <p:nvPr/>
        </p:nvSpPr>
        <p:spPr>
          <a:xfrm>
            <a:off x="7477161" y="643263"/>
            <a:ext cx="1333658" cy="646331"/>
          </a:xfrm>
          <a:prstGeom prst="rect">
            <a:avLst/>
          </a:prstGeom>
          <a:noFill/>
        </p:spPr>
        <p:txBody>
          <a:bodyPr wrap="square" rtlCol="0">
            <a:spAutoFit/>
          </a:bodyPr>
          <a:lstStyle/>
          <a:p>
            <a:r>
              <a:rPr lang="en-GB" dirty="0"/>
              <a:t>Philosophy Lessons</a:t>
            </a:r>
          </a:p>
        </p:txBody>
      </p:sp>
      <p:pic>
        <p:nvPicPr>
          <p:cNvPr id="15" name="Graphic 14" descr="Arrow: Straight outline">
            <a:extLst>
              <a:ext uri="{FF2B5EF4-FFF2-40B4-BE49-F238E27FC236}">
                <a16:creationId xmlns:a16="http://schemas.microsoft.com/office/drawing/2014/main" id="{23D043DE-DF27-BD2C-C3AF-2484F1233994}"/>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tretch>
            <a:fillRect/>
          </a:stretch>
        </p:blipFill>
        <p:spPr>
          <a:xfrm rot="10994012">
            <a:off x="8469401" y="709259"/>
            <a:ext cx="914400" cy="914400"/>
          </a:xfrm>
          <a:prstGeom prst="rect">
            <a:avLst/>
          </a:prstGeom>
        </p:spPr>
      </p:pic>
    </p:spTree>
    <p:extLst>
      <p:ext uri="{BB962C8B-B14F-4D97-AF65-F5344CB8AC3E}">
        <p14:creationId xmlns:p14="http://schemas.microsoft.com/office/powerpoint/2010/main" val="2878929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6C5635-22B2-3E91-D98F-1395AE4B85C3}"/>
              </a:ext>
            </a:extLst>
          </p:cNvPr>
          <p:cNvSpPr/>
          <p:nvPr/>
        </p:nvSpPr>
        <p:spPr>
          <a:xfrm>
            <a:off x="1816100" y="546100"/>
            <a:ext cx="292100" cy="355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A963DD2-20B6-059D-9A3F-39F9760EF168}"/>
              </a:ext>
            </a:extLst>
          </p:cNvPr>
          <p:cNvSpPr txBox="1"/>
          <p:nvPr/>
        </p:nvSpPr>
        <p:spPr>
          <a:xfrm>
            <a:off x="341527" y="1098704"/>
            <a:ext cx="2038865" cy="4893647"/>
          </a:xfrm>
          <a:prstGeom prst="rect">
            <a:avLst/>
          </a:prstGeom>
          <a:noFill/>
          <a:ln w="57150">
            <a:solidFill>
              <a:schemeClr val="accent1"/>
            </a:solidFill>
          </a:ln>
        </p:spPr>
        <p:txBody>
          <a:bodyPr wrap="square" rtlCol="0">
            <a:spAutoFit/>
          </a:bodyPr>
          <a:lstStyle/>
          <a:p>
            <a:r>
              <a:rPr lang="en-GB" sz="2400" dirty="0"/>
              <a:t>This resource  helps children understand how each area of the Haringey Resilience Wheel can help them feel good about themselves.</a:t>
            </a:r>
          </a:p>
        </p:txBody>
      </p:sp>
      <p:pic>
        <p:nvPicPr>
          <p:cNvPr id="7" name="Picture 6">
            <a:extLst>
              <a:ext uri="{FF2B5EF4-FFF2-40B4-BE49-F238E27FC236}">
                <a16:creationId xmlns:a16="http://schemas.microsoft.com/office/drawing/2014/main" id="{1337DB4A-DE64-06B7-5E92-F434632B26CA}"/>
              </a:ext>
            </a:extLst>
          </p:cNvPr>
          <p:cNvPicPr>
            <a:picLocks noChangeAspect="1"/>
          </p:cNvPicPr>
          <p:nvPr/>
        </p:nvPicPr>
        <p:blipFill>
          <a:blip r:embed="rId3"/>
          <a:stretch>
            <a:fillRect/>
          </a:stretch>
        </p:blipFill>
        <p:spPr>
          <a:xfrm>
            <a:off x="2652584" y="39332"/>
            <a:ext cx="9539416" cy="6818668"/>
          </a:xfrm>
          <a:prstGeom prst="rect">
            <a:avLst/>
          </a:prstGeom>
        </p:spPr>
      </p:pic>
    </p:spTree>
    <p:extLst>
      <p:ext uri="{BB962C8B-B14F-4D97-AF65-F5344CB8AC3E}">
        <p14:creationId xmlns:p14="http://schemas.microsoft.com/office/powerpoint/2010/main" val="182075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9511369-AD11-4B3C-2634-5931E8B9D806}"/>
              </a:ext>
            </a:extLst>
          </p:cNvPr>
          <p:cNvPicPr>
            <a:picLocks noChangeAspect="1"/>
          </p:cNvPicPr>
          <p:nvPr/>
        </p:nvPicPr>
        <p:blipFill>
          <a:blip r:embed="rId3"/>
          <a:stretch>
            <a:fillRect/>
          </a:stretch>
        </p:blipFill>
        <p:spPr>
          <a:xfrm>
            <a:off x="354173" y="1387097"/>
            <a:ext cx="3288229" cy="4664154"/>
          </a:xfrm>
          <a:prstGeom prst="rect">
            <a:avLst/>
          </a:prstGeom>
        </p:spPr>
      </p:pic>
      <p:pic>
        <p:nvPicPr>
          <p:cNvPr id="5" name="Picture 4">
            <a:extLst>
              <a:ext uri="{FF2B5EF4-FFF2-40B4-BE49-F238E27FC236}">
                <a16:creationId xmlns:a16="http://schemas.microsoft.com/office/drawing/2014/main" id="{C7593881-252F-7E38-AFE5-73728B874E02}"/>
              </a:ext>
            </a:extLst>
          </p:cNvPr>
          <p:cNvPicPr>
            <a:picLocks noChangeAspect="1"/>
          </p:cNvPicPr>
          <p:nvPr/>
        </p:nvPicPr>
        <p:blipFill>
          <a:blip r:embed="rId4"/>
          <a:stretch>
            <a:fillRect/>
          </a:stretch>
        </p:blipFill>
        <p:spPr>
          <a:xfrm>
            <a:off x="4430071" y="1397395"/>
            <a:ext cx="3311550" cy="4664154"/>
          </a:xfrm>
          <a:prstGeom prst="rect">
            <a:avLst/>
          </a:prstGeom>
        </p:spPr>
      </p:pic>
      <p:pic>
        <p:nvPicPr>
          <p:cNvPr id="3" name="Picture 2">
            <a:extLst>
              <a:ext uri="{FF2B5EF4-FFF2-40B4-BE49-F238E27FC236}">
                <a16:creationId xmlns:a16="http://schemas.microsoft.com/office/drawing/2014/main" id="{D4D7E525-9030-1411-3D00-AD14A2CD44DA}"/>
              </a:ext>
            </a:extLst>
          </p:cNvPr>
          <p:cNvPicPr>
            <a:picLocks noChangeAspect="1"/>
          </p:cNvPicPr>
          <p:nvPr/>
        </p:nvPicPr>
        <p:blipFill>
          <a:blip r:embed="rId5"/>
          <a:stretch>
            <a:fillRect/>
          </a:stretch>
        </p:blipFill>
        <p:spPr>
          <a:xfrm rot="21600000">
            <a:off x="8529291" y="1407694"/>
            <a:ext cx="3308535" cy="4643557"/>
          </a:xfrm>
          <a:prstGeom prst="rect">
            <a:avLst/>
          </a:prstGeom>
        </p:spPr>
      </p:pic>
      <p:sp>
        <p:nvSpPr>
          <p:cNvPr id="2" name="Title 12">
            <a:extLst>
              <a:ext uri="{FF2B5EF4-FFF2-40B4-BE49-F238E27FC236}">
                <a16:creationId xmlns:a16="http://schemas.microsoft.com/office/drawing/2014/main" id="{7A1CA5E0-CD8A-F8E1-499F-51908BAC682D}"/>
              </a:ext>
            </a:extLst>
          </p:cNvPr>
          <p:cNvSpPr txBox="1">
            <a:spLocks/>
          </p:cNvSpPr>
          <p:nvPr/>
        </p:nvSpPr>
        <p:spPr>
          <a:xfrm>
            <a:off x="152212" y="254519"/>
            <a:ext cx="11072090" cy="801984"/>
          </a:xfrm>
          <a:prstGeom prst="rect">
            <a:avLst/>
          </a:prstGeom>
        </p:spPr>
        <p:txBody>
          <a:bodyPr>
            <a:normAutofit fontScale="62500" lnSpcReduction="20000"/>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ctr"/>
            <a:r>
              <a:rPr lang="en-GB" sz="5100" b="1" dirty="0"/>
              <a:t>Posters to help children remember the areas in the Haringey Resilience Wheel</a:t>
            </a:r>
            <a:r>
              <a:rPr lang="en-GB" b="1" dirty="0"/>
              <a:t> </a:t>
            </a:r>
          </a:p>
        </p:txBody>
      </p:sp>
    </p:spTree>
    <p:extLst>
      <p:ext uri="{BB962C8B-B14F-4D97-AF65-F5344CB8AC3E}">
        <p14:creationId xmlns:p14="http://schemas.microsoft.com/office/powerpoint/2010/main" val="307951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CF558-00E3-7963-2658-308DC14F9F9F}"/>
              </a:ext>
            </a:extLst>
          </p:cNvPr>
          <p:cNvSpPr>
            <a:spLocks noGrp="1"/>
          </p:cNvSpPr>
          <p:nvPr>
            <p:ph type="title"/>
          </p:nvPr>
        </p:nvSpPr>
        <p:spPr/>
        <p:txBody>
          <a:bodyPr/>
          <a:lstStyle/>
          <a:p>
            <a:r>
              <a:rPr lang="en-GB" dirty="0"/>
              <a:t>\</a:t>
            </a:r>
          </a:p>
        </p:txBody>
      </p:sp>
      <p:sp>
        <p:nvSpPr>
          <p:cNvPr id="3" name="Content Placeholder 2">
            <a:extLst>
              <a:ext uri="{FF2B5EF4-FFF2-40B4-BE49-F238E27FC236}">
                <a16:creationId xmlns:a16="http://schemas.microsoft.com/office/drawing/2014/main" id="{A61F6E51-6769-557C-847F-B10CBEC21912}"/>
              </a:ext>
            </a:extLst>
          </p:cNvPr>
          <p:cNvSpPr>
            <a:spLocks noGrp="1"/>
          </p:cNvSpPr>
          <p:nvPr>
            <p:ph idx="1"/>
          </p:nvPr>
        </p:nvSpPr>
        <p:spPr/>
        <p:txBody>
          <a:bodyPr/>
          <a:lstStyle/>
          <a:p>
            <a:endParaRPr lang="en-GB"/>
          </a:p>
        </p:txBody>
      </p:sp>
      <p:sp>
        <p:nvSpPr>
          <p:cNvPr id="4" name="Rectangle 3">
            <a:extLst>
              <a:ext uri="{FF2B5EF4-FFF2-40B4-BE49-F238E27FC236}">
                <a16:creationId xmlns:a16="http://schemas.microsoft.com/office/drawing/2014/main" id="{49C48026-F250-BA7B-F40B-2AE798F047AB}"/>
              </a:ext>
            </a:extLst>
          </p:cNvPr>
          <p:cNvSpPr/>
          <p:nvPr/>
        </p:nvSpPr>
        <p:spPr>
          <a:xfrm>
            <a:off x="0" y="0"/>
            <a:ext cx="12192000" cy="6858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5328A096-AED8-638B-C605-9C18ADDDE1BD}"/>
              </a:ext>
            </a:extLst>
          </p:cNvPr>
          <p:cNvSpPr/>
          <p:nvPr/>
        </p:nvSpPr>
        <p:spPr>
          <a:xfrm>
            <a:off x="263577" y="133587"/>
            <a:ext cx="11664846" cy="6512560"/>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 name="Picture 5" descr="A red anchor with black text&#10;&#10;Description automatically generated">
            <a:extLst>
              <a:ext uri="{FF2B5EF4-FFF2-40B4-BE49-F238E27FC236}">
                <a16:creationId xmlns:a16="http://schemas.microsoft.com/office/drawing/2014/main" id="{0B276309-B7C0-807D-BBD1-7B14C753BF8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28658" y="74224"/>
            <a:ext cx="1192912" cy="770289"/>
          </a:xfrm>
          <a:prstGeom prst="rect">
            <a:avLst/>
          </a:prstGeom>
        </p:spPr>
      </p:pic>
      <p:pic>
        <p:nvPicPr>
          <p:cNvPr id="7" name="Picture 6" descr="A red and black logo&#10;&#10;Description automatically generated">
            <a:extLst>
              <a:ext uri="{FF2B5EF4-FFF2-40B4-BE49-F238E27FC236}">
                <a16:creationId xmlns:a16="http://schemas.microsoft.com/office/drawing/2014/main" id="{59C5DEE4-8A51-60BE-2B57-5570617F7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77"/>
            <a:ext cx="1132472" cy="362830"/>
          </a:xfrm>
          <a:prstGeom prst="rect">
            <a:avLst/>
          </a:prstGeom>
        </p:spPr>
      </p:pic>
      <p:sp>
        <p:nvSpPr>
          <p:cNvPr id="8" name="Rectangle 7">
            <a:extLst>
              <a:ext uri="{FF2B5EF4-FFF2-40B4-BE49-F238E27FC236}">
                <a16:creationId xmlns:a16="http://schemas.microsoft.com/office/drawing/2014/main" id="{35AED406-77B4-10BE-AE62-A379E5DF18A8}"/>
              </a:ext>
            </a:extLst>
          </p:cNvPr>
          <p:cNvSpPr/>
          <p:nvPr/>
        </p:nvSpPr>
        <p:spPr>
          <a:xfrm>
            <a:off x="642559" y="246944"/>
            <a:ext cx="11226800"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GB" sz="3600" b="1" kern="100" cap="none" spc="0" dirty="0">
                <a:ln/>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                 Staff Training in the Anchor Approach</a:t>
            </a:r>
            <a:endParaRPr lang="en-GB" sz="6600" b="1" cap="none" spc="0" dirty="0">
              <a:ln/>
              <a:solidFill>
                <a:schemeClr val="accent4"/>
              </a:solidFill>
              <a:effectLst/>
            </a:endParaRPr>
          </a:p>
        </p:txBody>
      </p:sp>
      <p:sp>
        <p:nvSpPr>
          <p:cNvPr id="11" name="TextBox 10">
            <a:extLst>
              <a:ext uri="{FF2B5EF4-FFF2-40B4-BE49-F238E27FC236}">
                <a16:creationId xmlns:a16="http://schemas.microsoft.com/office/drawing/2014/main" id="{B8E43FB4-0736-C7F0-47E8-3F7084DE84A2}"/>
              </a:ext>
            </a:extLst>
          </p:cNvPr>
          <p:cNvSpPr txBox="1"/>
          <p:nvPr/>
        </p:nvSpPr>
        <p:spPr>
          <a:xfrm>
            <a:off x="1503001" y="748121"/>
            <a:ext cx="9148436" cy="954107"/>
          </a:xfrm>
          <a:prstGeom prst="rect">
            <a:avLst/>
          </a:prstGeom>
          <a:noFill/>
        </p:spPr>
        <p:txBody>
          <a:bodyPr wrap="square" rtlCol="0">
            <a:spAutoFit/>
          </a:bodyPr>
          <a:lstStyle/>
          <a:p>
            <a:pPr algn="ctr"/>
            <a:r>
              <a:rPr lang="en-GB" sz="2800" dirty="0"/>
              <a:t>All staff receive training on the principles and strategies of the Anchor Approach and try to :</a:t>
            </a:r>
          </a:p>
        </p:txBody>
      </p:sp>
      <p:sp>
        <p:nvSpPr>
          <p:cNvPr id="12" name="TextBox 11">
            <a:extLst>
              <a:ext uri="{FF2B5EF4-FFF2-40B4-BE49-F238E27FC236}">
                <a16:creationId xmlns:a16="http://schemas.microsoft.com/office/drawing/2014/main" id="{56351FE3-A848-48E8-C17F-82CC9E3534C9}"/>
              </a:ext>
            </a:extLst>
          </p:cNvPr>
          <p:cNvSpPr txBox="1"/>
          <p:nvPr/>
        </p:nvSpPr>
        <p:spPr>
          <a:xfrm>
            <a:off x="405393" y="1879655"/>
            <a:ext cx="11523030" cy="954107"/>
          </a:xfrm>
          <a:prstGeom prst="rect">
            <a:avLst/>
          </a:prstGeom>
          <a:noFill/>
        </p:spPr>
        <p:txBody>
          <a:bodyPr wrap="square" rtlCol="0">
            <a:spAutoFit/>
          </a:bodyPr>
          <a:lstStyle/>
          <a:p>
            <a:pPr marL="457200" indent="-457200">
              <a:buFont typeface="Arial" panose="020B0604020202020204" pitchFamily="34" charset="0"/>
              <a:buChar char="•"/>
            </a:pPr>
            <a:r>
              <a:rPr lang="en-GB" sz="2800" dirty="0"/>
              <a:t>Use emotionally friendly communication…listening to    children, smiling, avoiding shame;</a:t>
            </a:r>
          </a:p>
        </p:txBody>
      </p:sp>
      <p:sp>
        <p:nvSpPr>
          <p:cNvPr id="9" name="TextBox 8">
            <a:extLst>
              <a:ext uri="{FF2B5EF4-FFF2-40B4-BE49-F238E27FC236}">
                <a16:creationId xmlns:a16="http://schemas.microsoft.com/office/drawing/2014/main" id="{A0AD058D-CB14-20BE-ABD2-5D1105058DCF}"/>
              </a:ext>
            </a:extLst>
          </p:cNvPr>
          <p:cNvSpPr txBox="1"/>
          <p:nvPr/>
        </p:nvSpPr>
        <p:spPr>
          <a:xfrm>
            <a:off x="574623" y="5842710"/>
            <a:ext cx="9865784" cy="523220"/>
          </a:xfrm>
          <a:prstGeom prst="rect">
            <a:avLst/>
          </a:prstGeom>
          <a:noFill/>
        </p:spPr>
        <p:txBody>
          <a:bodyPr wrap="square" rtlCol="0">
            <a:spAutoFit/>
          </a:bodyPr>
          <a:lstStyle/>
          <a:p>
            <a:pPr marL="285750" indent="-285750">
              <a:buFont typeface="Arial" panose="020B0604020202020204" pitchFamily="34" charset="0"/>
              <a:buChar char="•"/>
            </a:pPr>
            <a:r>
              <a:rPr lang="en-GB" sz="2800" dirty="0"/>
              <a:t>Find opportunities for children to be helpful</a:t>
            </a:r>
          </a:p>
        </p:txBody>
      </p:sp>
      <p:sp>
        <p:nvSpPr>
          <p:cNvPr id="10" name="TextBox 9">
            <a:extLst>
              <a:ext uri="{FF2B5EF4-FFF2-40B4-BE49-F238E27FC236}">
                <a16:creationId xmlns:a16="http://schemas.microsoft.com/office/drawing/2014/main" id="{9D519B29-5883-DE3C-2EF4-44268D8236D2}"/>
              </a:ext>
            </a:extLst>
          </p:cNvPr>
          <p:cNvSpPr txBox="1"/>
          <p:nvPr/>
        </p:nvSpPr>
        <p:spPr>
          <a:xfrm>
            <a:off x="566236" y="5237627"/>
            <a:ext cx="7493000" cy="523220"/>
          </a:xfrm>
          <a:prstGeom prst="rect">
            <a:avLst/>
          </a:prstGeom>
          <a:noFill/>
        </p:spPr>
        <p:txBody>
          <a:bodyPr wrap="square" rtlCol="0">
            <a:spAutoFit/>
          </a:bodyPr>
          <a:lstStyle/>
          <a:p>
            <a:pPr marL="285750" indent="-285750">
              <a:buFont typeface="Arial" panose="020B0604020202020204" pitchFamily="34" charset="0"/>
              <a:buChar char="•"/>
            </a:pPr>
            <a:r>
              <a:rPr lang="en-GB" sz="2800" dirty="0"/>
              <a:t>Identify children’s individual talents and skills</a:t>
            </a:r>
          </a:p>
        </p:txBody>
      </p:sp>
      <p:sp>
        <p:nvSpPr>
          <p:cNvPr id="13" name="TextBox 12">
            <a:extLst>
              <a:ext uri="{FF2B5EF4-FFF2-40B4-BE49-F238E27FC236}">
                <a16:creationId xmlns:a16="http://schemas.microsoft.com/office/drawing/2014/main" id="{7A09ECD2-3D30-8F56-18A4-B34CD7B2CBC6}"/>
              </a:ext>
            </a:extLst>
          </p:cNvPr>
          <p:cNvSpPr txBox="1"/>
          <p:nvPr/>
        </p:nvSpPr>
        <p:spPr>
          <a:xfrm>
            <a:off x="566236" y="4571606"/>
            <a:ext cx="10989098" cy="954107"/>
          </a:xfrm>
          <a:prstGeom prst="rect">
            <a:avLst/>
          </a:prstGeom>
          <a:noFill/>
        </p:spPr>
        <p:txBody>
          <a:bodyPr wrap="square" rtlCol="0">
            <a:spAutoFit/>
          </a:bodyPr>
          <a:lstStyle/>
          <a:p>
            <a:pPr marL="285750" indent="-285750">
              <a:buFont typeface="Arial" panose="020B0604020202020204" pitchFamily="34" charset="0"/>
              <a:buChar char="•"/>
            </a:pPr>
            <a:r>
              <a:rPr lang="en-GB" sz="2800" dirty="0"/>
              <a:t>Give children reasonable choices, being clear about non-negotiables</a:t>
            </a:r>
          </a:p>
          <a:p>
            <a:pPr marL="285750" indent="-285750">
              <a:buFont typeface="Arial" panose="020B0604020202020204" pitchFamily="34" charset="0"/>
              <a:buChar char="•"/>
            </a:pPr>
            <a:endParaRPr lang="en-GB" sz="2800" dirty="0"/>
          </a:p>
        </p:txBody>
      </p:sp>
      <p:sp>
        <p:nvSpPr>
          <p:cNvPr id="14" name="TextBox 13">
            <a:extLst>
              <a:ext uri="{FF2B5EF4-FFF2-40B4-BE49-F238E27FC236}">
                <a16:creationId xmlns:a16="http://schemas.microsoft.com/office/drawing/2014/main" id="{6DC87330-53D0-74FC-C313-F3421FE3283B}"/>
              </a:ext>
            </a:extLst>
          </p:cNvPr>
          <p:cNvSpPr txBox="1"/>
          <p:nvPr/>
        </p:nvSpPr>
        <p:spPr>
          <a:xfrm>
            <a:off x="566236" y="2989145"/>
            <a:ext cx="10989098" cy="1661993"/>
          </a:xfrm>
          <a:prstGeom prst="rect">
            <a:avLst/>
          </a:prstGeom>
          <a:noFill/>
        </p:spPr>
        <p:txBody>
          <a:bodyPr wrap="square" rtlCol="0">
            <a:spAutoFit/>
          </a:bodyPr>
          <a:lstStyle/>
          <a:p>
            <a:pPr marL="285750" indent="-285750">
              <a:buFont typeface="Arial" panose="020B0604020202020204" pitchFamily="34" charset="0"/>
              <a:buChar char="•"/>
            </a:pPr>
            <a:r>
              <a:rPr lang="en-GB" sz="2800" dirty="0"/>
              <a:t>Use strategies like ‘Holding in Mind’ – a key strategy that helps build positive  relationships with children (helping them know that we are thinking of them and remember things that are important to them). </a:t>
            </a:r>
          </a:p>
          <a:p>
            <a:endParaRPr lang="en-GB" dirty="0"/>
          </a:p>
        </p:txBody>
      </p:sp>
    </p:spTree>
    <p:extLst>
      <p:ext uri="{BB962C8B-B14F-4D97-AF65-F5344CB8AC3E}">
        <p14:creationId xmlns:p14="http://schemas.microsoft.com/office/powerpoint/2010/main" val="391593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0"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CF558-00E3-7963-2658-308DC14F9F9F}"/>
              </a:ext>
            </a:extLst>
          </p:cNvPr>
          <p:cNvSpPr>
            <a:spLocks noGrp="1"/>
          </p:cNvSpPr>
          <p:nvPr>
            <p:ph type="title"/>
          </p:nvPr>
        </p:nvSpPr>
        <p:spPr/>
        <p:txBody>
          <a:bodyPr/>
          <a:lstStyle/>
          <a:p>
            <a:endParaRPr lang="en-GB"/>
          </a:p>
        </p:txBody>
      </p:sp>
      <p:pic>
        <p:nvPicPr>
          <p:cNvPr id="9" name="Content Placeholder 8" descr="A close up of a logo&#10;&#10;Description automatically generated">
            <a:extLst>
              <a:ext uri="{FF2B5EF4-FFF2-40B4-BE49-F238E27FC236}">
                <a16:creationId xmlns:a16="http://schemas.microsoft.com/office/drawing/2014/main" id="{B3D77426-9960-34D1-E87F-7C1FD4C5E0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06924" y="3763550"/>
            <a:ext cx="1978152" cy="475488"/>
          </a:xfrm>
        </p:spPr>
      </p:pic>
      <p:sp>
        <p:nvSpPr>
          <p:cNvPr id="4" name="Rectangle 3">
            <a:extLst>
              <a:ext uri="{FF2B5EF4-FFF2-40B4-BE49-F238E27FC236}">
                <a16:creationId xmlns:a16="http://schemas.microsoft.com/office/drawing/2014/main" id="{49C48026-F250-BA7B-F40B-2AE798F047AB}"/>
              </a:ext>
            </a:extLst>
          </p:cNvPr>
          <p:cNvSpPr/>
          <p:nvPr/>
        </p:nvSpPr>
        <p:spPr>
          <a:xfrm>
            <a:off x="0" y="0"/>
            <a:ext cx="12192000" cy="6858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a:extLst>
              <a:ext uri="{FF2B5EF4-FFF2-40B4-BE49-F238E27FC236}">
                <a16:creationId xmlns:a16="http://schemas.microsoft.com/office/drawing/2014/main" id="{5328A096-AED8-638B-C605-9C18ADDDE1BD}"/>
              </a:ext>
            </a:extLst>
          </p:cNvPr>
          <p:cNvSpPr/>
          <p:nvPr/>
        </p:nvSpPr>
        <p:spPr>
          <a:xfrm>
            <a:off x="263577" y="209295"/>
            <a:ext cx="11664846" cy="6512560"/>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Picture 5" descr="A red anchor with black text&#10;&#10;Description automatically generated">
            <a:extLst>
              <a:ext uri="{FF2B5EF4-FFF2-40B4-BE49-F238E27FC236}">
                <a16:creationId xmlns:a16="http://schemas.microsoft.com/office/drawing/2014/main" id="{0B276309-B7C0-807D-BBD1-7B14C753BF8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72336" y="365125"/>
            <a:ext cx="1745041" cy="1126811"/>
          </a:xfrm>
          <a:prstGeom prst="rect">
            <a:avLst/>
          </a:prstGeom>
        </p:spPr>
      </p:pic>
      <p:pic>
        <p:nvPicPr>
          <p:cNvPr id="7" name="Picture 6" descr="A red and black logo&#10;&#10;Description automatically generated">
            <a:extLst>
              <a:ext uri="{FF2B5EF4-FFF2-40B4-BE49-F238E27FC236}">
                <a16:creationId xmlns:a16="http://schemas.microsoft.com/office/drawing/2014/main" id="{59C5DEE4-8A51-60BE-2B57-5570617F7D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276" y="6053626"/>
            <a:ext cx="1370993" cy="439249"/>
          </a:xfrm>
          <a:prstGeom prst="rect">
            <a:avLst/>
          </a:prstGeom>
        </p:spPr>
      </p:pic>
      <p:pic>
        <p:nvPicPr>
          <p:cNvPr id="11" name="Picture 10" descr="A diagram of a company&#10;&#10;Description automatically generated">
            <a:extLst>
              <a:ext uri="{FF2B5EF4-FFF2-40B4-BE49-F238E27FC236}">
                <a16:creationId xmlns:a16="http://schemas.microsoft.com/office/drawing/2014/main" id="{B18B4484-871A-31A2-4592-E04CEE4EF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423" y="1453966"/>
            <a:ext cx="4069835" cy="3744442"/>
          </a:xfrm>
          <a:prstGeom prst="rect">
            <a:avLst/>
          </a:prstGeom>
        </p:spPr>
      </p:pic>
      <p:sp>
        <p:nvSpPr>
          <p:cNvPr id="16" name="Rectangle 15">
            <a:extLst>
              <a:ext uri="{FF2B5EF4-FFF2-40B4-BE49-F238E27FC236}">
                <a16:creationId xmlns:a16="http://schemas.microsoft.com/office/drawing/2014/main" id="{74818B8A-8295-6AA4-528B-558C0A65131E}"/>
              </a:ext>
            </a:extLst>
          </p:cNvPr>
          <p:cNvSpPr/>
          <p:nvPr/>
        </p:nvSpPr>
        <p:spPr>
          <a:xfrm>
            <a:off x="5009835" y="2033525"/>
            <a:ext cx="6537996" cy="258532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00" cap="none" spc="0" normalizeH="0" baseline="0" noProof="0" dirty="0">
                <a:ln/>
                <a:solidFill>
                  <a:srgbClr val="0F9ED5"/>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lang="en-GB" sz="5400" b="1" kern="100" dirty="0">
                <a:ln/>
                <a:solidFill>
                  <a:srgbClr val="0F9ED5"/>
                </a:solidFill>
                <a:latin typeface="Calibri" panose="020F0502020204030204" pitchFamily="34" charset="0"/>
                <a:ea typeface="Calibri" panose="020F0502020204030204" pitchFamily="34" charset="0"/>
                <a:cs typeface="Times New Roman" panose="02020603050405020304" pitchFamily="18" charset="0"/>
              </a:rPr>
              <a:t>Things to try … building resilience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kern="100" dirty="0">
                <a:ln/>
                <a:solidFill>
                  <a:srgbClr val="0F9ED5"/>
                </a:solidFill>
                <a:latin typeface="Calibri" panose="020F0502020204030204" pitchFamily="34" charset="0"/>
                <a:ea typeface="Calibri" panose="020F0502020204030204" pitchFamily="34" charset="0"/>
                <a:cs typeface="Times New Roman" panose="02020603050405020304" pitchFamily="18" charset="0"/>
              </a:rPr>
              <a:t>in our children</a:t>
            </a:r>
            <a:endParaRPr kumimoji="0" lang="en-GB" sz="5400" b="1" i="0" u="none" strike="noStrike" kern="1200" cap="none" spc="0" normalizeH="0" baseline="0" noProof="0" dirty="0">
              <a:ln/>
              <a:solidFill>
                <a:srgbClr val="0F9ED5"/>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2632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C41629-1486-6FAB-9019-4CC5794CD4C9}"/>
              </a:ext>
            </a:extLst>
          </p:cNvPr>
          <p:cNvPicPr>
            <a:picLocks noChangeAspect="1"/>
          </p:cNvPicPr>
          <p:nvPr/>
        </p:nvPicPr>
        <p:blipFill>
          <a:blip r:embed="rId3"/>
          <a:stretch>
            <a:fillRect/>
          </a:stretch>
        </p:blipFill>
        <p:spPr>
          <a:xfrm>
            <a:off x="2058994" y="643466"/>
            <a:ext cx="8074011" cy="5571067"/>
          </a:xfrm>
          <a:prstGeom prst="rect">
            <a:avLst/>
          </a:prstGeom>
        </p:spPr>
      </p:pic>
      <p:pic>
        <p:nvPicPr>
          <p:cNvPr id="6" name="Picture 5" descr="A red and black logo&#10;&#10;Description automatically generated">
            <a:extLst>
              <a:ext uri="{FF2B5EF4-FFF2-40B4-BE49-F238E27FC236}">
                <a16:creationId xmlns:a16="http://schemas.microsoft.com/office/drawing/2014/main" id="{315E88F0-0614-109D-6B59-1AAB91167E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1365" y="6214533"/>
            <a:ext cx="1712422" cy="548640"/>
          </a:xfrm>
          <a:prstGeom prst="rect">
            <a:avLst/>
          </a:prstGeom>
        </p:spPr>
      </p:pic>
      <p:pic>
        <p:nvPicPr>
          <p:cNvPr id="7" name="Picture 6" descr="A red anchor with black text&#10;&#10;Description automatically generated">
            <a:extLst>
              <a:ext uri="{FF2B5EF4-FFF2-40B4-BE49-F238E27FC236}">
                <a16:creationId xmlns:a16="http://schemas.microsoft.com/office/drawing/2014/main" id="{BF3CCF20-6A5C-F2EC-6711-CDAED5FED7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2923" y="228784"/>
            <a:ext cx="1643871" cy="1061483"/>
          </a:xfrm>
          <a:prstGeom prst="rect">
            <a:avLst/>
          </a:prstGeom>
        </p:spPr>
      </p:pic>
    </p:spTree>
    <p:extLst>
      <p:ext uri="{BB962C8B-B14F-4D97-AF65-F5344CB8AC3E}">
        <p14:creationId xmlns:p14="http://schemas.microsoft.com/office/powerpoint/2010/main" val="955482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A41224-7D84-4348-5A75-97D27E24BF1E}"/>
              </a:ext>
            </a:extLst>
          </p:cNvPr>
          <p:cNvPicPr>
            <a:picLocks noChangeAspect="1"/>
          </p:cNvPicPr>
          <p:nvPr/>
        </p:nvPicPr>
        <p:blipFill>
          <a:blip r:embed="rId3"/>
          <a:stretch>
            <a:fillRect/>
          </a:stretch>
        </p:blipFill>
        <p:spPr>
          <a:xfrm>
            <a:off x="1969283" y="643466"/>
            <a:ext cx="8253434" cy="5571067"/>
          </a:xfrm>
          <a:prstGeom prst="rect">
            <a:avLst/>
          </a:prstGeom>
        </p:spPr>
      </p:pic>
      <p:pic>
        <p:nvPicPr>
          <p:cNvPr id="6" name="Picture 5" descr="A red and black logo&#10;&#10;Description automatically generated">
            <a:extLst>
              <a:ext uri="{FF2B5EF4-FFF2-40B4-BE49-F238E27FC236}">
                <a16:creationId xmlns:a16="http://schemas.microsoft.com/office/drawing/2014/main" id="{CDB53D7B-A4EF-9D2E-0B63-964ED78DAA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9789" y="6309360"/>
            <a:ext cx="1712422" cy="548640"/>
          </a:xfrm>
          <a:prstGeom prst="rect">
            <a:avLst/>
          </a:prstGeom>
        </p:spPr>
      </p:pic>
      <p:pic>
        <p:nvPicPr>
          <p:cNvPr id="7" name="Picture 6" descr="A red anchor with black text&#10;&#10;Description automatically generated">
            <a:extLst>
              <a:ext uri="{FF2B5EF4-FFF2-40B4-BE49-F238E27FC236}">
                <a16:creationId xmlns:a16="http://schemas.microsoft.com/office/drawing/2014/main" id="{FC2067F3-ED1F-C826-0886-8E4B9E86792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5412" y="278211"/>
            <a:ext cx="1643871" cy="1061483"/>
          </a:xfrm>
          <a:prstGeom prst="rect">
            <a:avLst/>
          </a:prstGeom>
        </p:spPr>
      </p:pic>
    </p:spTree>
    <p:extLst>
      <p:ext uri="{BB962C8B-B14F-4D97-AF65-F5344CB8AC3E}">
        <p14:creationId xmlns:p14="http://schemas.microsoft.com/office/powerpoint/2010/main" val="2371734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11B358-1A3B-4BE6-30D5-3227AE992585}"/>
              </a:ext>
            </a:extLst>
          </p:cNvPr>
          <p:cNvPicPr>
            <a:picLocks noChangeAspect="1"/>
          </p:cNvPicPr>
          <p:nvPr/>
        </p:nvPicPr>
        <p:blipFill>
          <a:blip r:embed="rId3"/>
          <a:stretch>
            <a:fillRect/>
          </a:stretch>
        </p:blipFill>
        <p:spPr>
          <a:xfrm>
            <a:off x="1907228" y="643466"/>
            <a:ext cx="8377544" cy="5571067"/>
          </a:xfrm>
          <a:prstGeom prst="rect">
            <a:avLst/>
          </a:prstGeom>
        </p:spPr>
      </p:pic>
      <p:pic>
        <p:nvPicPr>
          <p:cNvPr id="6" name="Picture 5" descr="A red and black logo&#10;&#10;Description automatically generated">
            <a:extLst>
              <a:ext uri="{FF2B5EF4-FFF2-40B4-BE49-F238E27FC236}">
                <a16:creationId xmlns:a16="http://schemas.microsoft.com/office/drawing/2014/main" id="{D8AC0701-AF03-02A7-CF55-7CAA1F502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9789" y="6214533"/>
            <a:ext cx="1712422" cy="548640"/>
          </a:xfrm>
          <a:prstGeom prst="rect">
            <a:avLst/>
          </a:prstGeom>
        </p:spPr>
      </p:pic>
      <p:pic>
        <p:nvPicPr>
          <p:cNvPr id="7" name="Picture 6" descr="A red anchor with black text&#10;&#10;Description automatically generated">
            <a:extLst>
              <a:ext uri="{FF2B5EF4-FFF2-40B4-BE49-F238E27FC236}">
                <a16:creationId xmlns:a16="http://schemas.microsoft.com/office/drawing/2014/main" id="{A0E613BA-4B5B-E6B4-AE16-533E778C6A1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7063" y="253497"/>
            <a:ext cx="1643871" cy="1061483"/>
          </a:xfrm>
          <a:prstGeom prst="rect">
            <a:avLst/>
          </a:prstGeom>
        </p:spPr>
      </p:pic>
    </p:spTree>
    <p:extLst>
      <p:ext uri="{BB962C8B-B14F-4D97-AF65-F5344CB8AC3E}">
        <p14:creationId xmlns:p14="http://schemas.microsoft.com/office/powerpoint/2010/main" val="342576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CF558-00E3-7963-2658-308DC14F9F9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61F6E51-6769-557C-847F-B10CBEC21912}"/>
              </a:ext>
            </a:extLst>
          </p:cNvPr>
          <p:cNvSpPr>
            <a:spLocks noGrp="1"/>
          </p:cNvSpPr>
          <p:nvPr>
            <p:ph idx="1"/>
          </p:nvPr>
        </p:nvSpPr>
        <p:spPr/>
        <p:txBody>
          <a:bodyPr/>
          <a:lstStyle/>
          <a:p>
            <a:endParaRPr lang="en-GB"/>
          </a:p>
        </p:txBody>
      </p:sp>
      <p:sp>
        <p:nvSpPr>
          <p:cNvPr id="4" name="Rectangle 3">
            <a:extLst>
              <a:ext uri="{FF2B5EF4-FFF2-40B4-BE49-F238E27FC236}">
                <a16:creationId xmlns:a16="http://schemas.microsoft.com/office/drawing/2014/main" id="{49C48026-F250-BA7B-F40B-2AE798F047AB}"/>
              </a:ext>
            </a:extLst>
          </p:cNvPr>
          <p:cNvSpPr/>
          <p:nvPr/>
        </p:nvSpPr>
        <p:spPr>
          <a:xfrm>
            <a:off x="0" y="0"/>
            <a:ext cx="12192000" cy="6858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5328A096-AED8-638B-C605-9C18ADDDE1BD}"/>
              </a:ext>
            </a:extLst>
          </p:cNvPr>
          <p:cNvSpPr/>
          <p:nvPr/>
        </p:nvSpPr>
        <p:spPr>
          <a:xfrm>
            <a:off x="263577" y="172720"/>
            <a:ext cx="11664846" cy="6512560"/>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7" name="Picture 6" descr="A red and black logo&#10;&#10;Description automatically generated">
            <a:extLst>
              <a:ext uri="{FF2B5EF4-FFF2-40B4-BE49-F238E27FC236}">
                <a16:creationId xmlns:a16="http://schemas.microsoft.com/office/drawing/2014/main" id="{59C5DEE4-8A51-60BE-2B57-5570617F7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765" y="6208504"/>
            <a:ext cx="1132472" cy="362830"/>
          </a:xfrm>
          <a:prstGeom prst="rect">
            <a:avLst/>
          </a:prstGeom>
        </p:spPr>
      </p:pic>
      <p:pic>
        <p:nvPicPr>
          <p:cNvPr id="8" name="Picture 7" descr="A red anchor with black text&#10;&#10;Description automatically generated">
            <a:extLst>
              <a:ext uri="{FF2B5EF4-FFF2-40B4-BE49-F238E27FC236}">
                <a16:creationId xmlns:a16="http://schemas.microsoft.com/office/drawing/2014/main" id="{CEE80F2E-688F-FD9F-D881-961B74E433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0750" y="631250"/>
            <a:ext cx="4090500" cy="2641325"/>
          </a:xfrm>
          <a:prstGeom prst="rect">
            <a:avLst/>
          </a:prstGeom>
        </p:spPr>
      </p:pic>
      <p:sp>
        <p:nvSpPr>
          <p:cNvPr id="11" name="TextBox 10">
            <a:extLst>
              <a:ext uri="{FF2B5EF4-FFF2-40B4-BE49-F238E27FC236}">
                <a16:creationId xmlns:a16="http://schemas.microsoft.com/office/drawing/2014/main" id="{928E2795-CD99-9026-AF89-5C0C5C989042}"/>
              </a:ext>
            </a:extLst>
          </p:cNvPr>
          <p:cNvSpPr txBox="1"/>
          <p:nvPr/>
        </p:nvSpPr>
        <p:spPr>
          <a:xfrm>
            <a:off x="2604778" y="4001294"/>
            <a:ext cx="7524229" cy="2550378"/>
          </a:xfrm>
          <a:prstGeom prst="rect">
            <a:avLst/>
          </a:prstGeom>
          <a:noFill/>
        </p:spPr>
        <p:txBody>
          <a:bodyPr wrap="square" rtlCol="0">
            <a:spAutoFit/>
          </a:bodyPr>
          <a:lstStyle/>
          <a:p>
            <a:pPr>
              <a:lnSpc>
                <a:spcPct val="107000"/>
              </a:lnSpc>
              <a:spcAft>
                <a:spcPts val="800"/>
              </a:spcAft>
            </a:pPr>
            <a:r>
              <a:rPr lang="en-GB" sz="2400" b="1" kern="100" dirty="0">
                <a:effectLst/>
                <a:latin typeface="Calibri" panose="020F0502020204030204" pitchFamily="34" charset="0"/>
                <a:ea typeface="Calibri" panose="020F0502020204030204" pitchFamily="34" charset="0"/>
                <a:cs typeface="Times New Roman" panose="02020603050405020304" pitchFamily="18" charset="0"/>
              </a:rPr>
              <a:t>What is The Anchor Approach?</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The Anchor Approach was set up by teachers to </a:t>
            </a:r>
            <a:r>
              <a:rPr lang="en-GB" sz="2400" kern="100" dirty="0">
                <a:latin typeface="Calibri" panose="020F0502020204030204" pitchFamily="34" charset="0"/>
                <a:ea typeface="Calibri" panose="020F0502020204030204" pitchFamily="34" charset="0"/>
                <a:cs typeface="Times New Roman" panose="02020603050405020304" pitchFamily="18" charset="0"/>
              </a:rPr>
              <a:t>support </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children,  parents, teachers </a:t>
            </a:r>
            <a:r>
              <a:rPr lang="en-GB" sz="2400" kern="100" dirty="0">
                <a:latin typeface="Calibri" panose="020F0502020204030204" pitchFamily="34" charset="0"/>
                <a:ea typeface="Calibri" panose="020F0502020204030204" pitchFamily="34" charset="0"/>
                <a:cs typeface="Times New Roman" panose="02020603050405020304" pitchFamily="18" charset="0"/>
              </a:rPr>
              <a:t>, </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schools  </a:t>
            </a:r>
            <a:r>
              <a:rPr lang="en-GB" sz="2400" kern="100" dirty="0">
                <a:latin typeface="Calibri" panose="020F0502020204030204" pitchFamily="34" charset="0"/>
                <a:ea typeface="Calibri" panose="020F0502020204030204" pitchFamily="34" charset="0"/>
                <a:cs typeface="Times New Roman" panose="02020603050405020304" pitchFamily="18" charset="0"/>
              </a:rPr>
              <a:t>and the health services </a:t>
            </a: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to work together to improve resilience and wellbeing for all.  </a:t>
            </a:r>
          </a:p>
          <a:p>
            <a:endParaRPr lang="en-GB" dirty="0"/>
          </a:p>
        </p:txBody>
      </p:sp>
      <p:sp>
        <p:nvSpPr>
          <p:cNvPr id="12" name="Rectangle: Rounded Corners 11">
            <a:extLst>
              <a:ext uri="{FF2B5EF4-FFF2-40B4-BE49-F238E27FC236}">
                <a16:creationId xmlns:a16="http://schemas.microsoft.com/office/drawing/2014/main" id="{117DA76C-768C-3C98-BECB-09786AE9F2C7}"/>
              </a:ext>
            </a:extLst>
          </p:cNvPr>
          <p:cNvSpPr/>
          <p:nvPr/>
        </p:nvSpPr>
        <p:spPr>
          <a:xfrm>
            <a:off x="2299978" y="3694966"/>
            <a:ext cx="7943329" cy="255037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7107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7E598E-124F-7927-E5F4-5D38B62C83CB}"/>
              </a:ext>
            </a:extLst>
          </p:cNvPr>
          <p:cNvPicPr>
            <a:picLocks noChangeAspect="1"/>
          </p:cNvPicPr>
          <p:nvPr/>
        </p:nvPicPr>
        <p:blipFill>
          <a:blip r:embed="rId3"/>
          <a:stretch>
            <a:fillRect/>
          </a:stretch>
        </p:blipFill>
        <p:spPr>
          <a:xfrm>
            <a:off x="2014631" y="643466"/>
            <a:ext cx="8162737" cy="5571067"/>
          </a:xfrm>
          <a:prstGeom prst="rect">
            <a:avLst/>
          </a:prstGeom>
        </p:spPr>
      </p:pic>
      <p:pic>
        <p:nvPicPr>
          <p:cNvPr id="6" name="Picture 5" descr="A red and black logo&#10;&#10;Description automatically generated">
            <a:extLst>
              <a:ext uri="{FF2B5EF4-FFF2-40B4-BE49-F238E27FC236}">
                <a16:creationId xmlns:a16="http://schemas.microsoft.com/office/drawing/2014/main" id="{4AD32658-ACD8-C1F3-46A7-C95CB20F3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9788" y="6309360"/>
            <a:ext cx="1712422" cy="548640"/>
          </a:xfrm>
          <a:prstGeom prst="rect">
            <a:avLst/>
          </a:prstGeom>
        </p:spPr>
      </p:pic>
      <p:pic>
        <p:nvPicPr>
          <p:cNvPr id="7" name="Picture 6" descr="A red anchor with black text&#10;&#10;Description automatically generated">
            <a:extLst>
              <a:ext uri="{FF2B5EF4-FFF2-40B4-BE49-F238E27FC236}">
                <a16:creationId xmlns:a16="http://schemas.microsoft.com/office/drawing/2014/main" id="{4FC29B36-37F2-B0C3-A566-D0065B302B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9420" y="112724"/>
            <a:ext cx="1643871" cy="1061483"/>
          </a:xfrm>
          <a:prstGeom prst="rect">
            <a:avLst/>
          </a:prstGeom>
        </p:spPr>
      </p:pic>
    </p:spTree>
    <p:extLst>
      <p:ext uri="{BB962C8B-B14F-4D97-AF65-F5344CB8AC3E}">
        <p14:creationId xmlns:p14="http://schemas.microsoft.com/office/powerpoint/2010/main" val="2314393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hild hugging a person&#10;&#10;Description automatically generated">
            <a:extLst>
              <a:ext uri="{FF2B5EF4-FFF2-40B4-BE49-F238E27FC236}">
                <a16:creationId xmlns:a16="http://schemas.microsoft.com/office/drawing/2014/main" id="{F6584970-CA9B-B8E4-38DF-AB3D0B7E9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0335" y="688904"/>
            <a:ext cx="5291666" cy="5526543"/>
          </a:xfrm>
          <a:prstGeom prst="rect">
            <a:avLst/>
          </a:prstGeom>
        </p:spPr>
      </p:pic>
      <p:pic>
        <p:nvPicPr>
          <p:cNvPr id="5" name="Picture 4">
            <a:extLst>
              <a:ext uri="{FF2B5EF4-FFF2-40B4-BE49-F238E27FC236}">
                <a16:creationId xmlns:a16="http://schemas.microsoft.com/office/drawing/2014/main" id="{4F498E00-3C28-F09C-01FF-C4044A7B5529}"/>
              </a:ext>
            </a:extLst>
          </p:cNvPr>
          <p:cNvPicPr>
            <a:picLocks noChangeAspect="1"/>
          </p:cNvPicPr>
          <p:nvPr/>
        </p:nvPicPr>
        <p:blipFill>
          <a:blip r:embed="rId4"/>
          <a:stretch>
            <a:fillRect/>
          </a:stretch>
        </p:blipFill>
        <p:spPr>
          <a:xfrm>
            <a:off x="432484" y="3304197"/>
            <a:ext cx="7156821" cy="2911250"/>
          </a:xfrm>
          <a:prstGeom prst="rect">
            <a:avLst/>
          </a:prstGeom>
        </p:spPr>
      </p:pic>
      <p:sp>
        <p:nvSpPr>
          <p:cNvPr id="8" name="Cloud 7">
            <a:extLst>
              <a:ext uri="{FF2B5EF4-FFF2-40B4-BE49-F238E27FC236}">
                <a16:creationId xmlns:a16="http://schemas.microsoft.com/office/drawing/2014/main" id="{34D43A99-9ADC-6A29-9AE1-9F4B1D8AE70E}"/>
              </a:ext>
            </a:extLst>
          </p:cNvPr>
          <p:cNvSpPr/>
          <p:nvPr/>
        </p:nvSpPr>
        <p:spPr>
          <a:xfrm>
            <a:off x="432484" y="464314"/>
            <a:ext cx="4859183" cy="2328313"/>
          </a:xfrm>
          <a:prstGeom prst="cloud">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Safety</a:t>
            </a:r>
          </a:p>
          <a:p>
            <a:pPr algn="ctr"/>
            <a:r>
              <a:rPr lang="en-GB" sz="2000" dirty="0"/>
              <a:t>things to try …</a:t>
            </a:r>
          </a:p>
        </p:txBody>
      </p:sp>
      <p:pic>
        <p:nvPicPr>
          <p:cNvPr id="9" name="Picture 8" descr="A red and black logo&#10;&#10;Description automatically generated">
            <a:extLst>
              <a:ext uri="{FF2B5EF4-FFF2-40B4-BE49-F238E27FC236}">
                <a16:creationId xmlns:a16="http://schemas.microsoft.com/office/drawing/2014/main" id="{EB500741-ADE4-614B-5A61-CC0ACB879A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6883" y="6178377"/>
            <a:ext cx="1712422" cy="548640"/>
          </a:xfrm>
          <a:prstGeom prst="rect">
            <a:avLst/>
          </a:prstGeom>
        </p:spPr>
      </p:pic>
      <p:pic>
        <p:nvPicPr>
          <p:cNvPr id="10" name="Picture 9" descr="A red anchor with black text&#10;&#10;Description automatically generated">
            <a:extLst>
              <a:ext uri="{FF2B5EF4-FFF2-40B4-BE49-F238E27FC236}">
                <a16:creationId xmlns:a16="http://schemas.microsoft.com/office/drawing/2014/main" id="{37135E9B-EE1E-84B7-EAA8-B2A63465BF4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13106" y="177334"/>
            <a:ext cx="1643871" cy="1061483"/>
          </a:xfrm>
          <a:prstGeom prst="rect">
            <a:avLst/>
          </a:prstGeom>
        </p:spPr>
      </p:pic>
    </p:spTree>
    <p:extLst>
      <p:ext uri="{BB962C8B-B14F-4D97-AF65-F5344CB8AC3E}">
        <p14:creationId xmlns:p14="http://schemas.microsoft.com/office/powerpoint/2010/main" val="1074471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CF558-00E3-7963-2658-308DC14F9F9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61F6E51-6769-557C-847F-B10CBEC21912}"/>
              </a:ext>
            </a:extLst>
          </p:cNvPr>
          <p:cNvSpPr>
            <a:spLocks noGrp="1"/>
          </p:cNvSpPr>
          <p:nvPr>
            <p:ph idx="1"/>
          </p:nvPr>
        </p:nvSpPr>
        <p:spPr/>
        <p:txBody>
          <a:bodyPr/>
          <a:lstStyle/>
          <a:p>
            <a:endParaRPr lang="en-GB"/>
          </a:p>
        </p:txBody>
      </p:sp>
      <p:sp>
        <p:nvSpPr>
          <p:cNvPr id="4" name="Rectangle 3">
            <a:extLst>
              <a:ext uri="{FF2B5EF4-FFF2-40B4-BE49-F238E27FC236}">
                <a16:creationId xmlns:a16="http://schemas.microsoft.com/office/drawing/2014/main" id="{49C48026-F250-BA7B-F40B-2AE798F047AB}"/>
              </a:ext>
            </a:extLst>
          </p:cNvPr>
          <p:cNvSpPr/>
          <p:nvPr/>
        </p:nvSpPr>
        <p:spPr>
          <a:xfrm>
            <a:off x="0" y="0"/>
            <a:ext cx="12192000" cy="6858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5328A096-AED8-638B-C605-9C18ADDDE1BD}"/>
              </a:ext>
            </a:extLst>
          </p:cNvPr>
          <p:cNvSpPr/>
          <p:nvPr/>
        </p:nvSpPr>
        <p:spPr>
          <a:xfrm>
            <a:off x="224495" y="164025"/>
            <a:ext cx="11664846" cy="6512560"/>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7" name="Picture 6" descr="A red and black logo&#10;&#10;Description automatically generated">
            <a:extLst>
              <a:ext uri="{FF2B5EF4-FFF2-40B4-BE49-F238E27FC236}">
                <a16:creationId xmlns:a16="http://schemas.microsoft.com/office/drawing/2014/main" id="{59C5DEE4-8A51-60BE-2B57-5570617F7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322" y="5867400"/>
            <a:ext cx="1532450" cy="490978"/>
          </a:xfrm>
          <a:prstGeom prst="rect">
            <a:avLst/>
          </a:prstGeom>
        </p:spPr>
      </p:pic>
      <p:pic>
        <p:nvPicPr>
          <p:cNvPr id="8" name="Picture 7" descr="A red anchor with black text&#10;&#10;Description automatically generated">
            <a:extLst>
              <a:ext uri="{FF2B5EF4-FFF2-40B4-BE49-F238E27FC236}">
                <a16:creationId xmlns:a16="http://schemas.microsoft.com/office/drawing/2014/main" id="{A4CAA2B6-8448-ADE9-1CB6-A6E3C370D5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461" y="2079714"/>
            <a:ext cx="4371056" cy="2822486"/>
          </a:xfrm>
          <a:prstGeom prst="rect">
            <a:avLst/>
          </a:prstGeom>
        </p:spPr>
      </p:pic>
      <p:sp>
        <p:nvSpPr>
          <p:cNvPr id="9" name="Rectangle 8">
            <a:extLst>
              <a:ext uri="{FF2B5EF4-FFF2-40B4-BE49-F238E27FC236}">
                <a16:creationId xmlns:a16="http://schemas.microsoft.com/office/drawing/2014/main" id="{E4FCDB70-AB25-D506-10F9-1AD31C8AE9AD}"/>
              </a:ext>
            </a:extLst>
          </p:cNvPr>
          <p:cNvSpPr/>
          <p:nvPr/>
        </p:nvSpPr>
        <p:spPr>
          <a:xfrm>
            <a:off x="7222506" y="1203716"/>
            <a:ext cx="2975594" cy="4219184"/>
          </a:xfrm>
          <a:prstGeom prst="rect">
            <a:avLst/>
          </a:prstGeom>
          <a:solidFill>
            <a:schemeClr val="tx2">
              <a:lumMod val="10000"/>
              <a:lumOff val="90000"/>
            </a:schemeClr>
          </a:solidFill>
          <a:scene3d>
            <a:camera prst="perspectiveFron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5">
                    <a:lumMod val="50000"/>
                  </a:schemeClr>
                </a:solidFill>
              </a:rPr>
              <a:t>OUR SCHOOL BEHAVIOUR POLICY</a:t>
            </a:r>
          </a:p>
        </p:txBody>
      </p:sp>
      <p:sp>
        <p:nvSpPr>
          <p:cNvPr id="10" name="Arrow: Curved Down 9">
            <a:extLst>
              <a:ext uri="{FF2B5EF4-FFF2-40B4-BE49-F238E27FC236}">
                <a16:creationId xmlns:a16="http://schemas.microsoft.com/office/drawing/2014/main" id="{6E17DEFE-C675-A403-55CA-066876F79692}"/>
              </a:ext>
            </a:extLst>
          </p:cNvPr>
          <p:cNvSpPr/>
          <p:nvPr/>
        </p:nvSpPr>
        <p:spPr>
          <a:xfrm>
            <a:off x="3230962" y="733779"/>
            <a:ext cx="5730075" cy="1164520"/>
          </a:xfrm>
          <a:prstGeom prst="curvedDownArrow">
            <a:avLst>
              <a:gd name="adj1" fmla="val 25000"/>
              <a:gd name="adj2" fmla="val 51739"/>
              <a:gd name="adj3" fmla="val 25863"/>
            </a:avLst>
          </a:prstGeom>
          <a:solidFill>
            <a:schemeClr val="accent4">
              <a:lumMod val="20000"/>
              <a:lumOff val="80000"/>
            </a:schemeClr>
          </a:solidFill>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1729382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CF558-00E3-7963-2658-308DC14F9F9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61F6E51-6769-557C-847F-B10CBEC21912}"/>
              </a:ext>
            </a:extLst>
          </p:cNvPr>
          <p:cNvSpPr>
            <a:spLocks noGrp="1"/>
          </p:cNvSpPr>
          <p:nvPr>
            <p:ph idx="1"/>
          </p:nvPr>
        </p:nvSpPr>
        <p:spPr/>
        <p:txBody>
          <a:bodyPr/>
          <a:lstStyle/>
          <a:p>
            <a:endParaRPr lang="en-GB"/>
          </a:p>
        </p:txBody>
      </p:sp>
      <p:sp>
        <p:nvSpPr>
          <p:cNvPr id="4" name="Rectangle 3">
            <a:extLst>
              <a:ext uri="{FF2B5EF4-FFF2-40B4-BE49-F238E27FC236}">
                <a16:creationId xmlns:a16="http://schemas.microsoft.com/office/drawing/2014/main" id="{49C48026-F250-BA7B-F40B-2AE798F047AB}"/>
              </a:ext>
            </a:extLst>
          </p:cNvPr>
          <p:cNvSpPr/>
          <p:nvPr/>
        </p:nvSpPr>
        <p:spPr>
          <a:xfrm>
            <a:off x="0" y="0"/>
            <a:ext cx="12192000" cy="6858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5328A096-AED8-638B-C605-9C18ADDDE1BD}"/>
              </a:ext>
            </a:extLst>
          </p:cNvPr>
          <p:cNvSpPr/>
          <p:nvPr/>
        </p:nvSpPr>
        <p:spPr>
          <a:xfrm>
            <a:off x="263577" y="172720"/>
            <a:ext cx="11664846" cy="6512560"/>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 name="Picture 5" descr="A red anchor with black text&#10;&#10;Description automatically generated">
            <a:extLst>
              <a:ext uri="{FF2B5EF4-FFF2-40B4-BE49-F238E27FC236}">
                <a16:creationId xmlns:a16="http://schemas.microsoft.com/office/drawing/2014/main" id="{0B276309-B7C0-807D-BBD1-7B14C753BF8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72336" y="365125"/>
            <a:ext cx="1745041" cy="1126811"/>
          </a:xfrm>
          <a:prstGeom prst="rect">
            <a:avLst/>
          </a:prstGeom>
        </p:spPr>
      </p:pic>
      <p:pic>
        <p:nvPicPr>
          <p:cNvPr id="7" name="Picture 6" descr="A red and black logo&#10;&#10;Description automatically generated">
            <a:extLst>
              <a:ext uri="{FF2B5EF4-FFF2-40B4-BE49-F238E27FC236}">
                <a16:creationId xmlns:a16="http://schemas.microsoft.com/office/drawing/2014/main" id="{59C5DEE4-8A51-60BE-2B57-5570617F7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765" y="6208504"/>
            <a:ext cx="1132472" cy="362830"/>
          </a:xfrm>
          <a:prstGeom prst="rect">
            <a:avLst/>
          </a:prstGeom>
        </p:spPr>
      </p:pic>
      <p:sp>
        <p:nvSpPr>
          <p:cNvPr id="10" name="TextBox 9">
            <a:extLst>
              <a:ext uri="{FF2B5EF4-FFF2-40B4-BE49-F238E27FC236}">
                <a16:creationId xmlns:a16="http://schemas.microsoft.com/office/drawing/2014/main" id="{D0ADC1BA-79BD-D42D-9D53-ED6683BB1F5C}"/>
              </a:ext>
            </a:extLst>
          </p:cNvPr>
          <p:cNvSpPr txBox="1"/>
          <p:nvPr/>
        </p:nvSpPr>
        <p:spPr>
          <a:xfrm>
            <a:off x="618201" y="2335561"/>
            <a:ext cx="11075713" cy="1384995"/>
          </a:xfrm>
          <a:prstGeom prst="rect">
            <a:avLst/>
          </a:prstGeom>
          <a:noFill/>
        </p:spPr>
        <p:txBody>
          <a:bodyPr wrap="square" rtlCol="0">
            <a:spAutoFit/>
          </a:bodyPr>
          <a:lstStyle/>
          <a:p>
            <a:pPr marL="285750" indent="-285750">
              <a:buFont typeface="Arial" panose="020B0604020202020204" pitchFamily="34" charset="0"/>
              <a:buChar char="•"/>
            </a:pPr>
            <a:r>
              <a:rPr lang="en-GB" sz="2800" dirty="0"/>
              <a:t>Relationships are valued and any strategies that may damage relationship are avoided, where possible, with a focus on repairing and restoring relationships that have been damaged.</a:t>
            </a:r>
          </a:p>
        </p:txBody>
      </p:sp>
      <p:sp>
        <p:nvSpPr>
          <p:cNvPr id="12" name="TextBox 11">
            <a:extLst>
              <a:ext uri="{FF2B5EF4-FFF2-40B4-BE49-F238E27FC236}">
                <a16:creationId xmlns:a16="http://schemas.microsoft.com/office/drawing/2014/main" id="{9DA75D0E-6A9E-0372-57F9-BCECAB054D35}"/>
              </a:ext>
            </a:extLst>
          </p:cNvPr>
          <p:cNvSpPr txBox="1"/>
          <p:nvPr/>
        </p:nvSpPr>
        <p:spPr>
          <a:xfrm>
            <a:off x="542657" y="4230492"/>
            <a:ext cx="11226800" cy="954107"/>
          </a:xfrm>
          <a:prstGeom prst="rect">
            <a:avLst/>
          </a:prstGeom>
          <a:noFill/>
        </p:spPr>
        <p:txBody>
          <a:bodyPr wrap="square" rtlCol="0">
            <a:spAutoFit/>
          </a:bodyPr>
          <a:lstStyle/>
          <a:p>
            <a:pPr marL="285750" indent="-285750">
              <a:buFont typeface="Arial" panose="020B0604020202020204" pitchFamily="34" charset="0"/>
              <a:buChar char="•"/>
            </a:pPr>
            <a:r>
              <a:rPr lang="en-GB" sz="2800" dirty="0"/>
              <a:t>Building positive relationships with our children takes precedence and sanction-based approaches are avoided where possible.</a:t>
            </a:r>
          </a:p>
        </p:txBody>
      </p:sp>
      <p:sp>
        <p:nvSpPr>
          <p:cNvPr id="13" name="Rectangle 12">
            <a:extLst>
              <a:ext uri="{FF2B5EF4-FFF2-40B4-BE49-F238E27FC236}">
                <a16:creationId xmlns:a16="http://schemas.microsoft.com/office/drawing/2014/main" id="{35AED406-77B4-10BE-AE62-A379E5DF18A8}"/>
              </a:ext>
            </a:extLst>
          </p:cNvPr>
          <p:cNvSpPr/>
          <p:nvPr/>
        </p:nvSpPr>
        <p:spPr>
          <a:xfrm>
            <a:off x="-890093" y="426544"/>
            <a:ext cx="11226800"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GB" sz="3600" b="1" kern="100" cap="none" spc="0" dirty="0">
                <a:ln/>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                 What is </a:t>
            </a:r>
            <a:r>
              <a:rPr lang="en-GB" sz="3600" b="1" kern="100" dirty="0">
                <a:ln/>
                <a:solidFill>
                  <a:schemeClr val="accent4"/>
                </a:solidFill>
                <a:latin typeface="Calibri" panose="020F0502020204030204" pitchFamily="34" charset="0"/>
                <a:ea typeface="Calibri" panose="020F0502020204030204" pitchFamily="34" charset="0"/>
                <a:cs typeface="Times New Roman" panose="02020603050405020304" pitchFamily="18" charset="0"/>
              </a:rPr>
              <a:t>meant by ‘A Relationships-Based’</a:t>
            </a:r>
          </a:p>
          <a:p>
            <a:pPr algn="ctr"/>
            <a:r>
              <a:rPr lang="en-GB" sz="3600" b="1" kern="100" dirty="0">
                <a:ln/>
                <a:solidFill>
                  <a:schemeClr val="accent4"/>
                </a:solidFill>
                <a:latin typeface="Calibri" panose="020F0502020204030204" pitchFamily="34" charset="0"/>
                <a:ea typeface="Calibri" panose="020F0502020204030204" pitchFamily="34" charset="0"/>
                <a:cs typeface="Times New Roman" panose="02020603050405020304" pitchFamily="18" charset="0"/>
              </a:rPr>
              <a:t>Approach?</a:t>
            </a:r>
            <a:endParaRPr lang="en-GB" sz="6600" b="1" cap="none" spc="0" dirty="0">
              <a:ln/>
              <a:solidFill>
                <a:schemeClr val="accent4"/>
              </a:solidFill>
              <a:effectLst/>
            </a:endParaRPr>
          </a:p>
        </p:txBody>
      </p:sp>
    </p:spTree>
    <p:extLst>
      <p:ext uri="{BB962C8B-B14F-4D97-AF65-F5344CB8AC3E}">
        <p14:creationId xmlns:p14="http://schemas.microsoft.com/office/powerpoint/2010/main" val="3832472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E799C-E777-FA7A-3D76-C83A7F0A96A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DDEF23A-B48E-335D-B9F6-4EB3B90A65A0}"/>
              </a:ext>
            </a:extLst>
          </p:cNvPr>
          <p:cNvSpPr>
            <a:spLocks noGrp="1"/>
          </p:cNvSpPr>
          <p:nvPr>
            <p:ph idx="1"/>
          </p:nvPr>
        </p:nvSpPr>
        <p:spPr/>
        <p:txBody>
          <a:bodyPr/>
          <a:lstStyle/>
          <a:p>
            <a:endParaRPr lang="en-GB"/>
          </a:p>
        </p:txBody>
      </p:sp>
      <p:sp>
        <p:nvSpPr>
          <p:cNvPr id="4" name="Rectangle 3">
            <a:extLst>
              <a:ext uri="{FF2B5EF4-FFF2-40B4-BE49-F238E27FC236}">
                <a16:creationId xmlns:a16="http://schemas.microsoft.com/office/drawing/2014/main" id="{F0D73C85-4B0D-5DCE-48B6-634BC3369A34}"/>
              </a:ext>
            </a:extLst>
          </p:cNvPr>
          <p:cNvSpPr/>
          <p:nvPr/>
        </p:nvSpPr>
        <p:spPr>
          <a:xfrm>
            <a:off x="0" y="0"/>
            <a:ext cx="12192000" cy="6858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3C8FDF98-3679-8D2B-5FB8-EE717BF7A9D2}"/>
              </a:ext>
            </a:extLst>
          </p:cNvPr>
          <p:cNvSpPr/>
          <p:nvPr/>
        </p:nvSpPr>
        <p:spPr>
          <a:xfrm>
            <a:off x="263577" y="172720"/>
            <a:ext cx="11664846" cy="6512560"/>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8" name="Content Placeholder 3">
            <a:extLst>
              <a:ext uri="{FF2B5EF4-FFF2-40B4-BE49-F238E27FC236}">
                <a16:creationId xmlns:a16="http://schemas.microsoft.com/office/drawing/2014/main" id="{5236A996-30B7-276C-158B-90C9B2E4BB6C}"/>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9685" y="3871412"/>
            <a:ext cx="4596938" cy="2111433"/>
          </a:xfrm>
          <a:prstGeom prst="rect">
            <a:avLst/>
          </a:prstGeom>
          <a:noFill/>
          <a:ln w="12700">
            <a:solidFill>
              <a:schemeClr val="tx1">
                <a:lumMod val="50000"/>
              </a:schemeClr>
            </a:solidFill>
          </a:ln>
        </p:spPr>
      </p:pic>
      <p:pic>
        <p:nvPicPr>
          <p:cNvPr id="6" name="Picture 5" descr="A red anchor with black text&#10;&#10;Description automatically generated">
            <a:extLst>
              <a:ext uri="{FF2B5EF4-FFF2-40B4-BE49-F238E27FC236}">
                <a16:creationId xmlns:a16="http://schemas.microsoft.com/office/drawing/2014/main" id="{E28AB269-315F-68E6-21C9-E4071B9F6C3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68112" y="438849"/>
            <a:ext cx="1643871" cy="1061483"/>
          </a:xfrm>
          <a:prstGeom prst="rect">
            <a:avLst/>
          </a:prstGeom>
        </p:spPr>
      </p:pic>
      <p:sp>
        <p:nvSpPr>
          <p:cNvPr id="10" name="TextBox 9">
            <a:extLst>
              <a:ext uri="{FF2B5EF4-FFF2-40B4-BE49-F238E27FC236}">
                <a16:creationId xmlns:a16="http://schemas.microsoft.com/office/drawing/2014/main" id="{28590952-0003-2E03-F569-95A46F4AD80B}"/>
              </a:ext>
            </a:extLst>
          </p:cNvPr>
          <p:cNvSpPr txBox="1"/>
          <p:nvPr/>
        </p:nvSpPr>
        <p:spPr>
          <a:xfrm>
            <a:off x="3344521" y="1635269"/>
            <a:ext cx="5502957" cy="2831544"/>
          </a:xfrm>
          <a:prstGeom prst="rect">
            <a:avLst/>
          </a:prstGeom>
          <a:noFill/>
        </p:spPr>
        <p:txBody>
          <a:bodyPr wrap="square" lIns="91440" tIns="45720" rIns="91440" bIns="45720" rtlCol="0" anchor="t">
            <a:spAutoFit/>
          </a:bodyPr>
          <a:lstStyle/>
          <a:p>
            <a:pPr algn="ctr"/>
            <a:r>
              <a:rPr lang="en-GB" sz="3200" b="1" dirty="0">
                <a:ln w="0"/>
                <a:effectLst>
                  <a:outerShdw blurRad="38100" dist="38100" dir="2700000" algn="tl">
                    <a:srgbClr val="000000">
                      <a:alpha val="43137"/>
                    </a:srgbClr>
                  </a:outerShdw>
                </a:effectLst>
                <a:latin typeface="Aptos" panose="020B0004020202020204" pitchFamily="34" charset="0"/>
                <a:cs typeface="Cavolini" panose="020B0502040204020203" pitchFamily="66" charset="0"/>
              </a:rPr>
              <a:t>Using the  Anchor Approach</a:t>
            </a:r>
          </a:p>
          <a:p>
            <a:pPr algn="ctr"/>
            <a:r>
              <a:rPr lang="en-GB" sz="3200" b="1" dirty="0">
                <a:ln w="0"/>
                <a:effectLst>
                  <a:outerShdw blurRad="38100" dist="38100" dir="2700000" algn="tl">
                    <a:srgbClr val="000000">
                      <a:alpha val="43137"/>
                    </a:srgbClr>
                  </a:outerShdw>
                </a:effectLst>
                <a:latin typeface="Aptos" panose="020B0004020202020204" pitchFamily="34" charset="0"/>
                <a:cs typeface="Cavolini" panose="020B0502040204020203" pitchFamily="66" charset="0"/>
              </a:rPr>
              <a:t>At</a:t>
            </a:r>
          </a:p>
          <a:p>
            <a:pPr algn="ctr"/>
            <a:r>
              <a:rPr lang="en-GB" sz="3200" b="1" dirty="0">
                <a:ln w="0"/>
                <a:solidFill>
                  <a:schemeClr val="tx2">
                    <a:lumMod val="75000"/>
                    <a:lumOff val="25000"/>
                  </a:schemeClr>
                </a:solidFill>
                <a:effectLst>
                  <a:outerShdw blurRad="38100" dist="38100" dir="2700000" algn="tl">
                    <a:srgbClr val="000000">
                      <a:alpha val="43137"/>
                    </a:srgbClr>
                  </a:outerShdw>
                </a:effectLst>
                <a:latin typeface="Aptos"/>
                <a:cs typeface="Cavolini"/>
              </a:rPr>
              <a:t>St Aidan's VC Primary School</a:t>
            </a:r>
            <a:endParaRPr lang="en-GB" dirty="0">
              <a:solidFill>
                <a:schemeClr val="tx2">
                  <a:lumMod val="75000"/>
                  <a:lumOff val="25000"/>
                </a:schemeClr>
              </a:solidFill>
            </a:endParaRPr>
          </a:p>
          <a:p>
            <a:pPr algn="ctr"/>
            <a:endParaRPr lang="en-GB" sz="3200" b="1" dirty="0">
              <a:ln w="0"/>
              <a:effectLst>
                <a:outerShdw blurRad="38100" dist="38100" dir="2700000" algn="tl">
                  <a:srgbClr val="000000">
                    <a:alpha val="43137"/>
                  </a:srgbClr>
                </a:outerShdw>
              </a:effectLst>
              <a:latin typeface="Aptos" panose="020B0004020202020204" pitchFamily="34" charset="0"/>
              <a:cs typeface="Cavolini" panose="020B0502040204020203" pitchFamily="66" charset="0"/>
            </a:endParaRPr>
          </a:p>
          <a:p>
            <a:endParaRPr lang="en-GB" dirty="0">
              <a:solidFill>
                <a:schemeClr val="accent4"/>
              </a:solidFill>
              <a:latin typeface="Cavolini" panose="020B0502040204020203" pitchFamily="66" charset="0"/>
              <a:cs typeface="Cavolini" panose="020B0502040204020203" pitchFamily="66" charset="0"/>
            </a:endParaRPr>
          </a:p>
        </p:txBody>
      </p:sp>
      <p:pic>
        <p:nvPicPr>
          <p:cNvPr id="11" name="Picture 10" descr="A red and black logo&#10;&#10;Description automatically generated">
            <a:extLst>
              <a:ext uri="{FF2B5EF4-FFF2-40B4-BE49-F238E27FC236}">
                <a16:creationId xmlns:a16="http://schemas.microsoft.com/office/drawing/2014/main" id="{A81D8063-9F84-0CD5-A360-1168EA79EA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4360" y="6057062"/>
            <a:ext cx="1712422" cy="548640"/>
          </a:xfrm>
          <a:prstGeom prst="rect">
            <a:avLst/>
          </a:prstGeom>
        </p:spPr>
      </p:pic>
    </p:spTree>
    <p:extLst>
      <p:ext uri="{BB962C8B-B14F-4D97-AF65-F5344CB8AC3E}">
        <p14:creationId xmlns:p14="http://schemas.microsoft.com/office/powerpoint/2010/main" val="1000150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CF558-00E3-7963-2658-308DC14F9F9F}"/>
              </a:ext>
            </a:extLst>
          </p:cNvPr>
          <p:cNvSpPr>
            <a:spLocks noGrp="1"/>
          </p:cNvSpPr>
          <p:nvPr>
            <p:ph type="title"/>
          </p:nvPr>
        </p:nvSpPr>
        <p:spPr/>
        <p:txBody>
          <a:bodyPr/>
          <a:lstStyle/>
          <a:p>
            <a:endParaRPr lang="en-GB"/>
          </a:p>
        </p:txBody>
      </p:sp>
      <p:pic>
        <p:nvPicPr>
          <p:cNvPr id="9" name="Content Placeholder 8" descr="A close up of a logo&#10;&#10;Description automatically generated">
            <a:extLst>
              <a:ext uri="{FF2B5EF4-FFF2-40B4-BE49-F238E27FC236}">
                <a16:creationId xmlns:a16="http://schemas.microsoft.com/office/drawing/2014/main" id="{B3D77426-9960-34D1-E87F-7C1FD4C5E0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06924" y="3763550"/>
            <a:ext cx="1978152" cy="475488"/>
          </a:xfrm>
        </p:spPr>
      </p:pic>
      <p:sp>
        <p:nvSpPr>
          <p:cNvPr id="4" name="Rectangle 3">
            <a:extLst>
              <a:ext uri="{FF2B5EF4-FFF2-40B4-BE49-F238E27FC236}">
                <a16:creationId xmlns:a16="http://schemas.microsoft.com/office/drawing/2014/main" id="{49C48026-F250-BA7B-F40B-2AE798F047AB}"/>
              </a:ext>
            </a:extLst>
          </p:cNvPr>
          <p:cNvSpPr/>
          <p:nvPr/>
        </p:nvSpPr>
        <p:spPr>
          <a:xfrm>
            <a:off x="0" y="0"/>
            <a:ext cx="12192000" cy="6858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5328A096-AED8-638B-C605-9C18ADDDE1BD}"/>
              </a:ext>
            </a:extLst>
          </p:cNvPr>
          <p:cNvSpPr/>
          <p:nvPr/>
        </p:nvSpPr>
        <p:spPr>
          <a:xfrm>
            <a:off x="263575" y="172720"/>
            <a:ext cx="11664846" cy="6512560"/>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nSpc>
                <a:spcPct val="107000"/>
              </a:lnSpc>
              <a:spcAft>
                <a:spcPts val="800"/>
              </a:spcAft>
            </a:pPr>
            <a:endParaRPr lang="en-GB"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kern="100" dirty="0">
                <a:effectLst/>
                <a:latin typeface="Calibri" panose="020F0502020204030204" pitchFamily="34" charset="0"/>
                <a:ea typeface="Calibri" panose="020F0502020204030204" pitchFamily="34" charset="0"/>
                <a:cs typeface="Times New Roman" panose="02020603050405020304" pitchFamily="18" charset="0"/>
              </a:rPr>
              <a:t>Resilience helps us to manage the ups and downs of life. Resilient children are more likely to find healthy ways to deal with life’s difficulties.    Children sometimes need help to build up their resilience.</a:t>
            </a:r>
          </a:p>
          <a:p>
            <a:pPr algn="ctr"/>
            <a:endParaRPr lang="en-GB" dirty="0"/>
          </a:p>
        </p:txBody>
      </p:sp>
      <p:pic>
        <p:nvPicPr>
          <p:cNvPr id="6" name="Picture 5" descr="A red anchor with black text&#10;&#10;Description automatically generated">
            <a:extLst>
              <a:ext uri="{FF2B5EF4-FFF2-40B4-BE49-F238E27FC236}">
                <a16:creationId xmlns:a16="http://schemas.microsoft.com/office/drawing/2014/main" id="{0B276309-B7C0-807D-BBD1-7B14C753BF8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15173" y="365125"/>
            <a:ext cx="1302204" cy="840861"/>
          </a:xfrm>
          <a:prstGeom prst="rect">
            <a:avLst/>
          </a:prstGeom>
        </p:spPr>
      </p:pic>
      <p:pic>
        <p:nvPicPr>
          <p:cNvPr id="7" name="Picture 6" descr="A red and black logo&#10;&#10;Description automatically generated">
            <a:extLst>
              <a:ext uri="{FF2B5EF4-FFF2-40B4-BE49-F238E27FC236}">
                <a16:creationId xmlns:a16="http://schemas.microsoft.com/office/drawing/2014/main" id="{59C5DEE4-8A51-60BE-2B57-5570617F7D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800" y="6232726"/>
            <a:ext cx="952500" cy="305169"/>
          </a:xfrm>
          <a:prstGeom prst="rect">
            <a:avLst/>
          </a:prstGeom>
        </p:spPr>
      </p:pic>
      <p:sp>
        <p:nvSpPr>
          <p:cNvPr id="15" name="Rectangle: Rounded Corners 14">
            <a:extLst>
              <a:ext uri="{FF2B5EF4-FFF2-40B4-BE49-F238E27FC236}">
                <a16:creationId xmlns:a16="http://schemas.microsoft.com/office/drawing/2014/main" id="{FCBB8875-8D77-3AD9-5BA7-1359A6C6B320}"/>
              </a:ext>
            </a:extLst>
          </p:cNvPr>
          <p:cNvSpPr/>
          <p:nvPr/>
        </p:nvSpPr>
        <p:spPr>
          <a:xfrm>
            <a:off x="574623" y="4343521"/>
            <a:ext cx="11042754" cy="182023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A5FDF09-E085-E37A-5007-2B10BC038D03}"/>
              </a:ext>
            </a:extLst>
          </p:cNvPr>
          <p:cNvSpPr/>
          <p:nvPr/>
        </p:nvSpPr>
        <p:spPr>
          <a:xfrm>
            <a:off x="574621" y="265351"/>
            <a:ext cx="933486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GB" sz="5400" b="1" kern="100" cap="none" spc="0" dirty="0">
                <a:ln/>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 Why is resilience so important?</a:t>
            </a:r>
            <a:endParaRPr lang="en-GB" sz="5400" b="1" cap="none" spc="0" dirty="0">
              <a:ln/>
              <a:solidFill>
                <a:schemeClr val="accent4"/>
              </a:solidFill>
              <a:effectLst/>
            </a:endParaRPr>
          </a:p>
        </p:txBody>
      </p:sp>
      <p:pic>
        <p:nvPicPr>
          <p:cNvPr id="10" name="Content Placeholder 8">
            <a:extLst>
              <a:ext uri="{FF2B5EF4-FFF2-40B4-BE49-F238E27FC236}">
                <a16:creationId xmlns:a16="http://schemas.microsoft.com/office/drawing/2014/main" id="{398BF8A6-F59C-FE37-E040-0F337457171D}"/>
              </a:ext>
            </a:extLst>
          </p:cNvPr>
          <p:cNvPicPr>
            <a:picLocks noChangeAspect="1"/>
          </p:cNvPicPr>
          <p:nvPr/>
        </p:nvPicPr>
        <p:blipFill>
          <a:blip r:embed="rId6"/>
          <a:stretch>
            <a:fillRect/>
          </a:stretch>
        </p:blipFill>
        <p:spPr>
          <a:xfrm>
            <a:off x="4327479" y="1027906"/>
            <a:ext cx="3245214" cy="3014113"/>
          </a:xfrm>
          <a:prstGeom prst="rect">
            <a:avLst/>
          </a:prstGeom>
        </p:spPr>
      </p:pic>
    </p:spTree>
    <p:extLst>
      <p:ext uri="{BB962C8B-B14F-4D97-AF65-F5344CB8AC3E}">
        <p14:creationId xmlns:p14="http://schemas.microsoft.com/office/powerpoint/2010/main" val="529422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CF558-00E3-7963-2658-308DC14F9F9F}"/>
              </a:ext>
            </a:extLst>
          </p:cNvPr>
          <p:cNvSpPr>
            <a:spLocks noGrp="1"/>
          </p:cNvSpPr>
          <p:nvPr>
            <p:ph type="title"/>
          </p:nvPr>
        </p:nvSpPr>
        <p:spPr/>
        <p:txBody>
          <a:bodyPr/>
          <a:lstStyle/>
          <a:p>
            <a:endParaRPr lang="en-GB"/>
          </a:p>
        </p:txBody>
      </p:sp>
      <p:pic>
        <p:nvPicPr>
          <p:cNvPr id="9" name="Content Placeholder 8" descr="A close up of a logo&#10;&#10;Description automatically generated">
            <a:extLst>
              <a:ext uri="{FF2B5EF4-FFF2-40B4-BE49-F238E27FC236}">
                <a16:creationId xmlns:a16="http://schemas.microsoft.com/office/drawing/2014/main" id="{B3D77426-9960-34D1-E87F-7C1FD4C5E0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06924" y="3763550"/>
            <a:ext cx="1978152" cy="475488"/>
          </a:xfrm>
        </p:spPr>
      </p:pic>
      <p:sp>
        <p:nvSpPr>
          <p:cNvPr id="4" name="Rectangle 3">
            <a:extLst>
              <a:ext uri="{FF2B5EF4-FFF2-40B4-BE49-F238E27FC236}">
                <a16:creationId xmlns:a16="http://schemas.microsoft.com/office/drawing/2014/main" id="{49C48026-F250-BA7B-F40B-2AE798F047AB}"/>
              </a:ext>
            </a:extLst>
          </p:cNvPr>
          <p:cNvSpPr/>
          <p:nvPr/>
        </p:nvSpPr>
        <p:spPr>
          <a:xfrm>
            <a:off x="0" y="0"/>
            <a:ext cx="12192000" cy="68580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5328A096-AED8-638B-C605-9C18ADDDE1BD}"/>
              </a:ext>
            </a:extLst>
          </p:cNvPr>
          <p:cNvSpPr/>
          <p:nvPr/>
        </p:nvSpPr>
        <p:spPr>
          <a:xfrm>
            <a:off x="263577" y="209295"/>
            <a:ext cx="11664846" cy="6512560"/>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nSpc>
                <a:spcPct val="107000"/>
              </a:lnSpc>
              <a:spcAft>
                <a:spcPts val="800"/>
              </a:spcAft>
            </a:pPr>
            <a:endParaRPr lang="en-GB"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dirty="0"/>
          </a:p>
        </p:txBody>
      </p:sp>
      <p:pic>
        <p:nvPicPr>
          <p:cNvPr id="6" name="Picture 5" descr="A red anchor with black text&#10;&#10;Description automatically generated">
            <a:extLst>
              <a:ext uri="{FF2B5EF4-FFF2-40B4-BE49-F238E27FC236}">
                <a16:creationId xmlns:a16="http://schemas.microsoft.com/office/drawing/2014/main" id="{0B276309-B7C0-807D-BBD1-7B14C753BF8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72336" y="365125"/>
            <a:ext cx="1745041" cy="1126811"/>
          </a:xfrm>
          <a:prstGeom prst="rect">
            <a:avLst/>
          </a:prstGeom>
        </p:spPr>
      </p:pic>
      <p:pic>
        <p:nvPicPr>
          <p:cNvPr id="7" name="Picture 6" descr="A red and black logo&#10;&#10;Description automatically generated">
            <a:extLst>
              <a:ext uri="{FF2B5EF4-FFF2-40B4-BE49-F238E27FC236}">
                <a16:creationId xmlns:a16="http://schemas.microsoft.com/office/drawing/2014/main" id="{59C5DEE4-8A51-60BE-2B57-5570617F7D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276" y="6053626"/>
            <a:ext cx="1370993" cy="439249"/>
          </a:xfrm>
          <a:prstGeom prst="rect">
            <a:avLst/>
          </a:prstGeom>
        </p:spPr>
      </p:pic>
      <p:pic>
        <p:nvPicPr>
          <p:cNvPr id="11" name="Picture 10" descr="A diagram of a company&#10;&#10;Description automatically generated">
            <a:extLst>
              <a:ext uri="{FF2B5EF4-FFF2-40B4-BE49-F238E27FC236}">
                <a16:creationId xmlns:a16="http://schemas.microsoft.com/office/drawing/2014/main" id="{B18B4484-871A-31A2-4592-E04CEE4EF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149" y="740864"/>
            <a:ext cx="5362525" cy="4933778"/>
          </a:xfrm>
          <a:prstGeom prst="rect">
            <a:avLst/>
          </a:prstGeom>
        </p:spPr>
      </p:pic>
      <p:sp>
        <p:nvSpPr>
          <p:cNvPr id="16" name="Rectangle 15">
            <a:extLst>
              <a:ext uri="{FF2B5EF4-FFF2-40B4-BE49-F238E27FC236}">
                <a16:creationId xmlns:a16="http://schemas.microsoft.com/office/drawing/2014/main" id="{74818B8A-8295-6AA4-528B-558C0A65131E}"/>
              </a:ext>
            </a:extLst>
          </p:cNvPr>
          <p:cNvSpPr/>
          <p:nvPr/>
        </p:nvSpPr>
        <p:spPr>
          <a:xfrm>
            <a:off x="5300130" y="4004726"/>
            <a:ext cx="6537996"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GB" sz="5400" b="1" kern="100" cap="none" spc="0" dirty="0">
                <a:ln/>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 </a:t>
            </a:r>
            <a:r>
              <a:rPr lang="en-GB" sz="5400" b="1" kern="100" dirty="0">
                <a:ln/>
                <a:solidFill>
                  <a:schemeClr val="accent4"/>
                </a:solidFill>
                <a:latin typeface="Calibri" panose="020F0502020204030204" pitchFamily="34" charset="0"/>
                <a:ea typeface="Calibri" panose="020F0502020204030204" pitchFamily="34" charset="0"/>
                <a:cs typeface="Times New Roman" panose="02020603050405020304" pitchFamily="18" charset="0"/>
              </a:rPr>
              <a:t>T</a:t>
            </a:r>
            <a:r>
              <a:rPr lang="en-GB" sz="5400" b="1" kern="100" cap="none" spc="0" dirty="0">
                <a:ln/>
                <a:solidFill>
                  <a:schemeClr val="accent4"/>
                </a:solidFill>
                <a:effectLst/>
                <a:latin typeface="Calibri" panose="020F0502020204030204" pitchFamily="34" charset="0"/>
                <a:ea typeface="Calibri" panose="020F0502020204030204" pitchFamily="34" charset="0"/>
                <a:cs typeface="Times New Roman" panose="02020603050405020304" pitchFamily="18" charset="0"/>
              </a:rPr>
              <a:t>he </a:t>
            </a:r>
            <a:r>
              <a:rPr lang="en-GB" sz="5400" b="1" kern="100" dirty="0">
                <a:ln/>
                <a:solidFill>
                  <a:schemeClr val="accent4"/>
                </a:solidFill>
                <a:latin typeface="Calibri" panose="020F0502020204030204" pitchFamily="34" charset="0"/>
                <a:ea typeface="Calibri" panose="020F0502020204030204" pitchFamily="34" charset="0"/>
                <a:cs typeface="Times New Roman" panose="02020603050405020304" pitchFamily="18" charset="0"/>
              </a:rPr>
              <a:t>Haringey Resilience Wheel </a:t>
            </a:r>
            <a:endParaRPr lang="en-GB" sz="5400" b="1" cap="none" spc="0" dirty="0">
              <a:ln/>
              <a:solidFill>
                <a:schemeClr val="accent4"/>
              </a:solidFill>
              <a:effectLst/>
            </a:endParaRPr>
          </a:p>
        </p:txBody>
      </p:sp>
      <p:pic>
        <p:nvPicPr>
          <p:cNvPr id="17" name="Picture 16" descr="A circular drawing of people holding objects&#10;&#10;Description automatically generated with medium confidence">
            <a:extLst>
              <a:ext uri="{FF2B5EF4-FFF2-40B4-BE49-F238E27FC236}">
                <a16:creationId xmlns:a16="http://schemas.microsoft.com/office/drawing/2014/main" id="{3185B2CE-9321-822C-2A54-DF9486E29C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89094" y="539460"/>
            <a:ext cx="2958305" cy="2958305"/>
          </a:xfrm>
          <a:prstGeom prst="rect">
            <a:avLst/>
          </a:prstGeom>
          <a:ln>
            <a:noFill/>
          </a:ln>
          <a:effectLst>
            <a:softEdge rad="112500"/>
          </a:effectLst>
        </p:spPr>
      </p:pic>
      <p:sp>
        <p:nvSpPr>
          <p:cNvPr id="18" name="Arrow: Left 17">
            <a:extLst>
              <a:ext uri="{FF2B5EF4-FFF2-40B4-BE49-F238E27FC236}">
                <a16:creationId xmlns:a16="http://schemas.microsoft.com/office/drawing/2014/main" id="{E88FF35D-023F-1CC0-5706-03CBD634B674}"/>
              </a:ext>
            </a:extLst>
          </p:cNvPr>
          <p:cNvSpPr/>
          <p:nvPr/>
        </p:nvSpPr>
        <p:spPr>
          <a:xfrm>
            <a:off x="8947399" y="1846518"/>
            <a:ext cx="2406401" cy="756982"/>
          </a:xfrm>
          <a:prstGeom prst="leftArrow">
            <a:avLst/>
          </a:prstGeom>
          <a:solidFill>
            <a:schemeClr val="accent1">
              <a:lumMod val="40000"/>
              <a:lumOff val="6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b="1" dirty="0">
                <a:solidFill>
                  <a:schemeClr val="tx2">
                    <a:lumMod val="90000"/>
                    <a:lumOff val="10000"/>
                  </a:schemeClr>
                </a:solidFill>
              </a:rPr>
              <a:t>Children’s version</a:t>
            </a:r>
          </a:p>
        </p:txBody>
      </p:sp>
    </p:spTree>
    <p:extLst>
      <p:ext uri="{BB962C8B-B14F-4D97-AF65-F5344CB8AC3E}">
        <p14:creationId xmlns:p14="http://schemas.microsoft.com/office/powerpoint/2010/main" val="2799485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d anchor with black text&#10;&#10;Description automatically generated">
            <a:extLst>
              <a:ext uri="{FF2B5EF4-FFF2-40B4-BE49-F238E27FC236}">
                <a16:creationId xmlns:a16="http://schemas.microsoft.com/office/drawing/2014/main" id="{0B276309-B7C0-807D-BBD1-7B14C753BF8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70446" y="5673671"/>
            <a:ext cx="969577" cy="626077"/>
          </a:xfrm>
          <a:prstGeom prst="rect">
            <a:avLst/>
          </a:prstGeom>
        </p:spPr>
      </p:pic>
      <p:pic>
        <p:nvPicPr>
          <p:cNvPr id="7" name="Picture 6" descr="A red and black logo&#10;&#10;Description automatically generated">
            <a:extLst>
              <a:ext uri="{FF2B5EF4-FFF2-40B4-BE49-F238E27FC236}">
                <a16:creationId xmlns:a16="http://schemas.microsoft.com/office/drawing/2014/main" id="{59C5DEE4-8A51-60BE-2B57-5570617F7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765" y="6208504"/>
            <a:ext cx="917314" cy="293896"/>
          </a:xfrm>
          <a:prstGeom prst="rect">
            <a:avLst/>
          </a:prstGeom>
        </p:spPr>
      </p:pic>
      <p:sp>
        <p:nvSpPr>
          <p:cNvPr id="23" name="Rectangle 22">
            <a:extLst>
              <a:ext uri="{FF2B5EF4-FFF2-40B4-BE49-F238E27FC236}">
                <a16:creationId xmlns:a16="http://schemas.microsoft.com/office/drawing/2014/main" id="{C612F762-0998-6EBD-E11F-1C7FF17756EB}"/>
              </a:ext>
            </a:extLst>
          </p:cNvPr>
          <p:cNvSpPr/>
          <p:nvPr/>
        </p:nvSpPr>
        <p:spPr>
          <a:xfrm>
            <a:off x="0" y="0"/>
            <a:ext cx="12192000" cy="6858000"/>
          </a:xfrm>
          <a:prstGeom prst="rect">
            <a:avLst/>
          </a:prstGeom>
          <a:solidFill>
            <a:schemeClr val="accent6">
              <a:lumMod val="20000"/>
              <a:lumOff val="80000"/>
              <a:alpha val="2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descr="A circular drawing of people&#10;&#10;Description automatically generated">
            <a:extLst>
              <a:ext uri="{FF2B5EF4-FFF2-40B4-BE49-F238E27FC236}">
                <a16:creationId xmlns:a16="http://schemas.microsoft.com/office/drawing/2014/main" id="{49E31993-9609-0741-00B4-205BA22259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01" y="1016822"/>
            <a:ext cx="4978400" cy="4590692"/>
          </a:xfrm>
          <a:prstGeom prst="rect">
            <a:avLst/>
          </a:prstGeom>
        </p:spPr>
      </p:pic>
      <p:sp>
        <p:nvSpPr>
          <p:cNvPr id="24" name="Rectangle 23">
            <a:extLst>
              <a:ext uri="{FF2B5EF4-FFF2-40B4-BE49-F238E27FC236}">
                <a16:creationId xmlns:a16="http://schemas.microsoft.com/office/drawing/2014/main" id="{BF398E19-8666-A19E-20F0-9C1C442405C5}"/>
              </a:ext>
            </a:extLst>
          </p:cNvPr>
          <p:cNvSpPr/>
          <p:nvPr/>
        </p:nvSpPr>
        <p:spPr>
          <a:xfrm>
            <a:off x="7839404" y="25690"/>
            <a:ext cx="4198714"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 </a:t>
            </a:r>
            <a:r>
              <a:rPr lang="en-US" sz="5400" b="1" dirty="0">
                <a:ln/>
                <a:solidFill>
                  <a:schemeClr val="accent3"/>
                </a:solidFill>
              </a:rPr>
              <a:t>BELONGING</a:t>
            </a:r>
            <a:endParaRPr lang="en-US" sz="5400" b="1" cap="none" spc="0" dirty="0">
              <a:ln/>
              <a:solidFill>
                <a:schemeClr val="accent3"/>
              </a:solidFill>
              <a:effectLst/>
            </a:endParaRPr>
          </a:p>
        </p:txBody>
      </p:sp>
      <p:sp>
        <p:nvSpPr>
          <p:cNvPr id="14" name="Rectangle: Rounded Corners 13">
            <a:extLst>
              <a:ext uri="{FF2B5EF4-FFF2-40B4-BE49-F238E27FC236}">
                <a16:creationId xmlns:a16="http://schemas.microsoft.com/office/drawing/2014/main" id="{D34569AF-B662-D729-DAFD-D143B8061AD2}"/>
              </a:ext>
            </a:extLst>
          </p:cNvPr>
          <p:cNvSpPr/>
          <p:nvPr/>
        </p:nvSpPr>
        <p:spPr>
          <a:xfrm>
            <a:off x="5105401" y="1151683"/>
            <a:ext cx="3410586" cy="2261673"/>
          </a:xfrm>
          <a:prstGeom prst="roundRect">
            <a:avLst/>
          </a:prstGeom>
          <a:solidFill>
            <a:schemeClr val="accent6">
              <a:lumMod val="20000"/>
              <a:lumOff val="80000"/>
            </a:schemeClr>
          </a:solidFill>
          <a:ln w="38100" cap="flat" cmpd="sng" algn="ctr">
            <a:solidFill>
              <a:schemeClr val="accent6">
                <a:lumMod val="75000"/>
              </a:scheme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2400" b="1" kern="1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WHAT </a:t>
            </a:r>
            <a:r>
              <a:rPr lang="en-GB" sz="2400" b="1" kern="100" dirty="0">
                <a:solidFill>
                  <a:srgbClr val="385623"/>
                </a:solidFill>
                <a:latin typeface="Calibri" panose="020F0502020204030204" pitchFamily="34" charset="0"/>
                <a:ea typeface="Calibri" panose="020F0502020204030204" pitchFamily="34" charset="0"/>
                <a:cs typeface="Times New Roman" panose="02020603050405020304" pitchFamily="18" charset="0"/>
              </a:rPr>
              <a:t>IT IS…..</a:t>
            </a:r>
            <a:r>
              <a:rPr lang="en-GB" sz="2400" b="1" kern="1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  </a:t>
            </a:r>
            <a:r>
              <a:rPr lang="en-GB" sz="2400" b="1" kern="1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                                           </a:t>
            </a:r>
            <a:r>
              <a:rPr lang="en-GB" sz="2000" b="1" kern="1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Feeling connected to others.  Feeling accepted, understood, valued, and loved. </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 Box 1574092073">
            <a:extLst>
              <a:ext uri="{FF2B5EF4-FFF2-40B4-BE49-F238E27FC236}">
                <a16:creationId xmlns:a16="http://schemas.microsoft.com/office/drawing/2014/main" id="{48C5CE91-2363-AD31-D8DD-B08F396E9398}"/>
              </a:ext>
            </a:extLst>
          </p:cNvPr>
          <p:cNvSpPr txBox="1"/>
          <p:nvPr/>
        </p:nvSpPr>
        <p:spPr>
          <a:xfrm>
            <a:off x="7637812" y="3647308"/>
            <a:ext cx="3204194" cy="2261672"/>
          </a:xfrm>
          <a:prstGeom prst="rect">
            <a:avLst/>
          </a:prstGeom>
          <a:solidFill>
            <a:schemeClr val="accent6">
              <a:lumMod val="40000"/>
              <a:lumOff val="60000"/>
            </a:schemeClr>
          </a:solidFill>
          <a:ln w="57150">
            <a:solidFill>
              <a:schemeClr val="accent6">
                <a:lumMod val="5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2400" b="1" kern="1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WHY WE NEED IT….</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b="1" kern="1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It helps us feel secure, develop trust in others and helps increase our confidence. </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kern="1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2055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d anchor with black text&#10;&#10;Description automatically generated">
            <a:extLst>
              <a:ext uri="{FF2B5EF4-FFF2-40B4-BE49-F238E27FC236}">
                <a16:creationId xmlns:a16="http://schemas.microsoft.com/office/drawing/2014/main" id="{0B276309-B7C0-807D-BBD1-7B14C753BF8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98200" y="5986709"/>
            <a:ext cx="969577" cy="626077"/>
          </a:xfrm>
          <a:prstGeom prst="rect">
            <a:avLst/>
          </a:prstGeom>
        </p:spPr>
      </p:pic>
      <p:pic>
        <p:nvPicPr>
          <p:cNvPr id="7" name="Picture 6" descr="A red and black logo&#10;&#10;Description automatically generated">
            <a:extLst>
              <a:ext uri="{FF2B5EF4-FFF2-40B4-BE49-F238E27FC236}">
                <a16:creationId xmlns:a16="http://schemas.microsoft.com/office/drawing/2014/main" id="{59C5DEE4-8A51-60BE-2B57-5570617F7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765" y="6208504"/>
            <a:ext cx="917314" cy="293896"/>
          </a:xfrm>
          <a:prstGeom prst="rect">
            <a:avLst/>
          </a:prstGeom>
        </p:spPr>
      </p:pic>
      <p:pic>
        <p:nvPicPr>
          <p:cNvPr id="13" name="Picture 12" descr="A circular design with different people&#10;&#10;Description automatically generated with medium confidence">
            <a:extLst>
              <a:ext uri="{FF2B5EF4-FFF2-40B4-BE49-F238E27FC236}">
                <a16:creationId xmlns:a16="http://schemas.microsoft.com/office/drawing/2014/main" id="{79C9C16C-65A6-DECD-9A1C-988B772AE8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167" y="681037"/>
            <a:ext cx="5096266" cy="4992634"/>
          </a:xfrm>
          <a:prstGeom prst="rect">
            <a:avLst/>
          </a:prstGeom>
        </p:spPr>
      </p:pic>
      <p:sp>
        <p:nvSpPr>
          <p:cNvPr id="16" name="Rectangle: Rounded Corners 15">
            <a:extLst>
              <a:ext uri="{FF2B5EF4-FFF2-40B4-BE49-F238E27FC236}">
                <a16:creationId xmlns:a16="http://schemas.microsoft.com/office/drawing/2014/main" id="{BF51ACFB-BF2F-773F-95E3-506B72F05D58}"/>
              </a:ext>
            </a:extLst>
          </p:cNvPr>
          <p:cNvSpPr/>
          <p:nvPr/>
        </p:nvSpPr>
        <p:spPr>
          <a:xfrm>
            <a:off x="5456433" y="1329582"/>
            <a:ext cx="3011137" cy="2087563"/>
          </a:xfrm>
          <a:prstGeom prst="roundRect">
            <a:avLst/>
          </a:prstGeom>
          <a:solidFill>
            <a:srgbClr val="A5A5A5">
              <a:lumMod val="20000"/>
              <a:lumOff val="80000"/>
            </a:srgbClr>
          </a:solidFill>
          <a:ln w="38100" cap="flat" cmpd="sng" algn="ctr">
            <a:solidFill>
              <a:sysClr val="windowText" lastClr="000000">
                <a:lumMod val="65000"/>
                <a:lumOff val="35000"/>
              </a:sys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2400" b="1" i="0" u="none" strike="noStrike" kern="100" cap="none" spc="0" normalizeH="0" baseline="0" noProof="0" dirty="0">
                <a:ln>
                  <a:noFill/>
                </a:ln>
                <a:solidFill>
                  <a:srgbClr val="595959"/>
                </a:solidFill>
                <a:effectLst/>
                <a:uLnTx/>
                <a:uFillTx/>
                <a:latin typeface="Calibri" panose="020F0502020204030204"/>
                <a:ea typeface="Calibri" panose="020F0502020204030204" pitchFamily="34" charset="0"/>
                <a:cs typeface="Times New Roman" panose="02020603050405020304" pitchFamily="18" charset="0"/>
              </a:rPr>
              <a:t>WHAT IT IS </a:t>
            </a:r>
            <a:endParaRPr kumimoji="0" lang="en-GB" sz="2400" b="0" i="0" u="none" strike="noStrike" kern="10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7000"/>
              </a:lnSpc>
              <a:spcBef>
                <a:spcPts val="0"/>
              </a:spcBef>
              <a:spcAft>
                <a:spcPts val="800"/>
              </a:spcAft>
              <a:buClrTx/>
              <a:buSzTx/>
              <a:buFontTx/>
              <a:buNone/>
              <a:tabLst/>
              <a:defRPr/>
            </a:pPr>
            <a:r>
              <a:rPr kumimoji="0" lang="en-GB" sz="2000" b="1" i="0" u="none" strike="noStrike" kern="100" cap="none" spc="0" normalizeH="0" baseline="0" noProof="0" dirty="0">
                <a:ln>
                  <a:noFill/>
                </a:ln>
                <a:solidFill>
                  <a:srgbClr val="595959"/>
                </a:solidFill>
                <a:effectLst/>
                <a:uLnTx/>
                <a:uFillTx/>
                <a:latin typeface="Calibri" panose="020F0502020204030204"/>
                <a:ea typeface="Calibri" panose="020F0502020204030204" pitchFamily="34" charset="0"/>
                <a:cs typeface="Times New Roman" panose="02020603050405020304" pitchFamily="18" charset="0"/>
              </a:rPr>
              <a:t>Being successful, sharing skills with others. Celebrating success.</a:t>
            </a:r>
            <a:endParaRPr kumimoji="0" lang="en-GB" sz="2000" b="0" i="0" u="none" strike="noStrike" kern="10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7" name="Text Box 1751051789">
            <a:extLst>
              <a:ext uri="{FF2B5EF4-FFF2-40B4-BE49-F238E27FC236}">
                <a16:creationId xmlns:a16="http://schemas.microsoft.com/office/drawing/2014/main" id="{568D1937-E4BB-8DDD-0B24-F63625A81BC0}"/>
              </a:ext>
            </a:extLst>
          </p:cNvPr>
          <p:cNvSpPr txBox="1"/>
          <p:nvPr/>
        </p:nvSpPr>
        <p:spPr>
          <a:xfrm>
            <a:off x="7699858" y="3586108"/>
            <a:ext cx="3555376" cy="2087563"/>
          </a:xfrm>
          <a:prstGeom prst="rect">
            <a:avLst/>
          </a:prstGeom>
          <a:solidFill>
            <a:schemeClr val="bg2">
              <a:lumMod val="90000"/>
            </a:schemeClr>
          </a:solidFill>
          <a:ln w="571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2400" b="1" kern="1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WHY WE NEED IT</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b="1" kern="1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Helps us feel good about ourselves.  Creates a feeling of satisfaction, helps build our confidence.</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6BC54138-E44E-E147-402A-7362DCE36499}"/>
              </a:ext>
            </a:extLst>
          </p:cNvPr>
          <p:cNvSpPr/>
          <p:nvPr/>
        </p:nvSpPr>
        <p:spPr>
          <a:xfrm>
            <a:off x="0" y="50800"/>
            <a:ext cx="12192000" cy="6858000"/>
          </a:xfrm>
          <a:prstGeom prst="rect">
            <a:avLst/>
          </a:prstGeom>
          <a:solidFill>
            <a:schemeClr val="bg2">
              <a:alpha val="17000"/>
            </a:schemeClr>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457095C-020C-40E8-DB3E-C1D424493AEF}"/>
              </a:ext>
            </a:extLst>
          </p:cNvPr>
          <p:cNvSpPr txBox="1"/>
          <p:nvPr/>
        </p:nvSpPr>
        <p:spPr>
          <a:xfrm>
            <a:off x="8467570" y="133853"/>
            <a:ext cx="3877913" cy="951030"/>
          </a:xfrm>
          <a:prstGeom prst="rect">
            <a:avLst/>
          </a:prstGeom>
          <a:noFill/>
        </p:spPr>
        <p:txBody>
          <a:bodyPr wrap="square">
            <a:spAutoFit/>
          </a:bodyPr>
          <a:lstStyle/>
          <a:p>
            <a:pPr>
              <a:lnSpc>
                <a:spcPct val="107000"/>
              </a:lnSpc>
              <a:spcAft>
                <a:spcPts val="800"/>
              </a:spcAft>
            </a:pPr>
            <a:r>
              <a:rPr lang="en-GB" sz="5400" b="1" kern="100" dirty="0">
                <a:solidFill>
                  <a:srgbClr val="595959"/>
                </a:solidFill>
                <a:effectLst/>
                <a:latin typeface="+mj-lt"/>
                <a:ea typeface="Calibri" panose="020F0502020204030204" pitchFamily="34" charset="0"/>
                <a:cs typeface="Times New Roman" panose="02020603050405020304" pitchFamily="18" charset="0"/>
              </a:rPr>
              <a:t>ACHIEVING</a:t>
            </a:r>
            <a:endParaRPr lang="en-GB" sz="5400" kern="1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1017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445C3F-D065-864A-7C49-6B0ED70252D1}"/>
              </a:ext>
            </a:extLst>
          </p:cNvPr>
          <p:cNvSpPr/>
          <p:nvPr/>
        </p:nvSpPr>
        <p:spPr>
          <a:xfrm>
            <a:off x="-38100" y="0"/>
            <a:ext cx="12230100" cy="6946900"/>
          </a:xfrm>
          <a:prstGeom prst="rect">
            <a:avLst/>
          </a:prstGeom>
          <a:solidFill>
            <a:schemeClr val="accent5">
              <a:lumMod val="20000"/>
              <a:lumOff val="80000"/>
              <a:alpha val="13000"/>
            </a:schemeClr>
          </a:solidFill>
          <a:ln w="762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red anchor with black text&#10;&#10;Description automatically generated">
            <a:extLst>
              <a:ext uri="{FF2B5EF4-FFF2-40B4-BE49-F238E27FC236}">
                <a16:creationId xmlns:a16="http://schemas.microsoft.com/office/drawing/2014/main" id="{0B276309-B7C0-807D-BBD1-7B14C753BF8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50952" y="6111393"/>
            <a:ext cx="969577" cy="626077"/>
          </a:xfrm>
          <a:prstGeom prst="rect">
            <a:avLst/>
          </a:prstGeom>
        </p:spPr>
      </p:pic>
      <p:pic>
        <p:nvPicPr>
          <p:cNvPr id="7" name="Picture 6" descr="A red and black logo&#10;&#10;Description automatically generated">
            <a:extLst>
              <a:ext uri="{FF2B5EF4-FFF2-40B4-BE49-F238E27FC236}">
                <a16:creationId xmlns:a16="http://schemas.microsoft.com/office/drawing/2014/main" id="{59C5DEE4-8A51-60BE-2B57-5570617F7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765" y="6208504"/>
            <a:ext cx="917314" cy="293896"/>
          </a:xfrm>
          <a:prstGeom prst="rect">
            <a:avLst/>
          </a:prstGeom>
        </p:spPr>
      </p:pic>
      <p:pic>
        <p:nvPicPr>
          <p:cNvPr id="3" name="Picture 2" descr="A circular diagram of a group of people&#10;&#10;Description automatically generated with medium confidence">
            <a:extLst>
              <a:ext uri="{FF2B5EF4-FFF2-40B4-BE49-F238E27FC236}">
                <a16:creationId xmlns:a16="http://schemas.microsoft.com/office/drawing/2014/main" id="{38EA9ABA-F422-8433-5C77-C2105B0A15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52493"/>
            <a:ext cx="5989034" cy="5554664"/>
          </a:xfrm>
          <a:prstGeom prst="rect">
            <a:avLst/>
          </a:prstGeom>
        </p:spPr>
      </p:pic>
      <p:sp>
        <p:nvSpPr>
          <p:cNvPr id="5" name="TextBox 4">
            <a:extLst>
              <a:ext uri="{FF2B5EF4-FFF2-40B4-BE49-F238E27FC236}">
                <a16:creationId xmlns:a16="http://schemas.microsoft.com/office/drawing/2014/main" id="{464D817D-DEDF-A14B-96D4-9FC2F18BA875}"/>
              </a:ext>
            </a:extLst>
          </p:cNvPr>
          <p:cNvSpPr txBox="1"/>
          <p:nvPr/>
        </p:nvSpPr>
        <p:spPr>
          <a:xfrm>
            <a:off x="6789134" y="120530"/>
            <a:ext cx="5440966" cy="951030"/>
          </a:xfrm>
          <a:prstGeom prst="rect">
            <a:avLst/>
          </a:prstGeom>
          <a:noFill/>
        </p:spPr>
        <p:txBody>
          <a:bodyPr wrap="square">
            <a:spAutoFit/>
          </a:bodyPr>
          <a:lstStyle/>
          <a:p>
            <a:pPr>
              <a:lnSpc>
                <a:spcPct val="107000"/>
              </a:lnSpc>
              <a:spcAft>
                <a:spcPts val="800"/>
              </a:spcAft>
            </a:pPr>
            <a:r>
              <a:rPr lang="en-GB" sz="5400" b="1" kern="100" dirty="0">
                <a:solidFill>
                  <a:schemeClr val="accent5">
                    <a:lumMod val="60000"/>
                    <a:lumOff val="40000"/>
                  </a:schemeClr>
                </a:solidFill>
                <a:effectLst/>
                <a:latin typeface="+mj-lt"/>
                <a:ea typeface="Calibri" panose="020F0502020204030204" pitchFamily="34" charset="0"/>
                <a:cs typeface="Times New Roman" panose="02020603050405020304" pitchFamily="18" charset="0"/>
              </a:rPr>
              <a:t>EMPOWERMENT</a:t>
            </a:r>
            <a:endParaRPr lang="en-GB" sz="5400" kern="100" dirty="0">
              <a:solidFill>
                <a:schemeClr val="accent5">
                  <a:lumMod val="60000"/>
                  <a:lumOff val="40000"/>
                </a:schemeClr>
              </a:solidFill>
              <a:effectLst/>
              <a:latin typeface="+mj-lt"/>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80AEADFF-2AA4-DEA2-5FA7-41ED1AA2A079}"/>
              </a:ext>
            </a:extLst>
          </p:cNvPr>
          <p:cNvSpPr/>
          <p:nvPr/>
        </p:nvSpPr>
        <p:spPr>
          <a:xfrm>
            <a:off x="5598016" y="1498196"/>
            <a:ext cx="2768600" cy="1960880"/>
          </a:xfrm>
          <a:prstGeom prst="roundRect">
            <a:avLst/>
          </a:prstGeom>
          <a:solidFill>
            <a:srgbClr val="FCEAFC"/>
          </a:solidFill>
          <a:ln w="12700" cap="flat" cmpd="sng" algn="ctr">
            <a:solidFill>
              <a:srgbClr val="D214C4"/>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800"/>
              </a:spcAft>
            </a:pPr>
            <a:r>
              <a:rPr lang="en-GB" sz="2800" b="1" kern="100" dirty="0">
                <a:solidFill>
                  <a:srgbClr val="D214C4"/>
                </a:solidFill>
                <a:effectLst/>
                <a:latin typeface="Calibri" panose="020F0502020204030204" pitchFamily="34" charset="0"/>
                <a:ea typeface="Calibri" panose="020F0502020204030204" pitchFamily="34" charset="0"/>
                <a:cs typeface="Times New Roman" panose="02020603050405020304" pitchFamily="18" charset="0"/>
              </a:rPr>
              <a:t>WHAT</a:t>
            </a:r>
            <a:r>
              <a:rPr lang="en-GB" sz="2800" b="1" kern="100" dirty="0">
                <a:solidFill>
                  <a:srgbClr val="D214C4"/>
                </a:solidFill>
                <a:latin typeface="Calibri" panose="020F0502020204030204" pitchFamily="34" charset="0"/>
                <a:ea typeface="Calibri" panose="020F0502020204030204" pitchFamily="34" charset="0"/>
                <a:cs typeface="Times New Roman" panose="02020603050405020304" pitchFamily="18" charset="0"/>
              </a:rPr>
              <a:t> IT IS</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GB" sz="2000" b="1" kern="100" dirty="0">
                <a:solidFill>
                  <a:srgbClr val="D214C4"/>
                </a:solidFill>
                <a:effectLst/>
                <a:latin typeface="Calibri" panose="020F0502020204030204" pitchFamily="34" charset="0"/>
                <a:ea typeface="Calibri" panose="020F0502020204030204" pitchFamily="34" charset="0"/>
                <a:cs typeface="Times New Roman" panose="02020603050405020304" pitchFamily="18" charset="0"/>
              </a:rPr>
              <a:t>Being listened to, having some choice and control.</a:t>
            </a:r>
            <a:r>
              <a:rPr lang="en-GB" sz="2000" kern="100" dirty="0">
                <a:solidFill>
                  <a:srgbClr val="D214C4"/>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
            <a:extLst>
              <a:ext uri="{FF2B5EF4-FFF2-40B4-BE49-F238E27FC236}">
                <a16:creationId xmlns:a16="http://schemas.microsoft.com/office/drawing/2014/main" id="{9B786D19-D547-517C-7A82-BE83DB187345}"/>
              </a:ext>
            </a:extLst>
          </p:cNvPr>
          <p:cNvSpPr txBox="1"/>
          <p:nvPr/>
        </p:nvSpPr>
        <p:spPr>
          <a:xfrm>
            <a:off x="6982316" y="3563312"/>
            <a:ext cx="4216402" cy="2443845"/>
          </a:xfrm>
          <a:prstGeom prst="rect">
            <a:avLst/>
          </a:prstGeom>
          <a:solidFill>
            <a:srgbClr val="FACAF3"/>
          </a:solidFill>
          <a:ln w="57150">
            <a:solidFill>
              <a:schemeClr val="accent5"/>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2800" b="1" kern="100" dirty="0">
                <a:solidFill>
                  <a:srgbClr val="D214C4"/>
                </a:solidFill>
                <a:effectLst/>
                <a:latin typeface="Calibri" panose="020F0502020204030204" pitchFamily="34" charset="0"/>
                <a:ea typeface="Calibri" panose="020F0502020204030204" pitchFamily="34" charset="0"/>
                <a:cs typeface="Times New Roman" panose="02020603050405020304" pitchFamily="18" charset="0"/>
              </a:rPr>
              <a:t>WHY WE NEED IT</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b="1" kern="100" dirty="0">
                <a:solidFill>
                  <a:srgbClr val="D214C4"/>
                </a:solidFill>
                <a:effectLst/>
                <a:latin typeface="Calibri" panose="020F0502020204030204" pitchFamily="34" charset="0"/>
                <a:ea typeface="Calibri" panose="020F0502020204030204" pitchFamily="34" charset="0"/>
                <a:cs typeface="Times New Roman" panose="02020603050405020304" pitchFamily="18" charset="0"/>
              </a:rPr>
              <a:t>We all need to feel we have some control over our lives and that our opinions are valued. This gives us confidence to overcome challenges and have a more positive attitude. </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6736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d anchor with black text&#10;&#10;Description automatically generated">
            <a:extLst>
              <a:ext uri="{FF2B5EF4-FFF2-40B4-BE49-F238E27FC236}">
                <a16:creationId xmlns:a16="http://schemas.microsoft.com/office/drawing/2014/main" id="{0B276309-B7C0-807D-BBD1-7B14C753BF8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12757" y="6189360"/>
            <a:ext cx="969577" cy="626077"/>
          </a:xfrm>
          <a:prstGeom prst="rect">
            <a:avLst/>
          </a:prstGeom>
        </p:spPr>
      </p:pic>
      <p:pic>
        <p:nvPicPr>
          <p:cNvPr id="7" name="Picture 6" descr="A red and black logo&#10;&#10;Description automatically generated">
            <a:extLst>
              <a:ext uri="{FF2B5EF4-FFF2-40B4-BE49-F238E27FC236}">
                <a16:creationId xmlns:a16="http://schemas.microsoft.com/office/drawing/2014/main" id="{59C5DEE4-8A51-60BE-2B57-5570617F7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165" y="6208503"/>
            <a:ext cx="917314" cy="293896"/>
          </a:xfrm>
          <a:prstGeom prst="rect">
            <a:avLst/>
          </a:prstGeom>
        </p:spPr>
      </p:pic>
      <p:sp>
        <p:nvSpPr>
          <p:cNvPr id="4" name="Rectangle 3">
            <a:extLst>
              <a:ext uri="{FF2B5EF4-FFF2-40B4-BE49-F238E27FC236}">
                <a16:creationId xmlns:a16="http://schemas.microsoft.com/office/drawing/2014/main" id="{5784B858-2950-9DEC-78A9-BFAF6BF20926}"/>
              </a:ext>
            </a:extLst>
          </p:cNvPr>
          <p:cNvSpPr/>
          <p:nvPr/>
        </p:nvSpPr>
        <p:spPr>
          <a:xfrm>
            <a:off x="9666" y="42563"/>
            <a:ext cx="12192000" cy="6858000"/>
          </a:xfrm>
          <a:prstGeom prst="rect">
            <a:avLst/>
          </a:prstGeom>
          <a:solidFill>
            <a:schemeClr val="tx2">
              <a:lumMod val="10000"/>
              <a:lumOff val="90000"/>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descr="A circular design with different images of people&#10;&#10;Description automatically generated with medium confidence">
            <a:extLst>
              <a:ext uri="{FF2B5EF4-FFF2-40B4-BE49-F238E27FC236}">
                <a16:creationId xmlns:a16="http://schemas.microsoft.com/office/drawing/2014/main" id="{1BF52F40-9BCF-B78E-AD1F-E836CE5A92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186" y="651759"/>
            <a:ext cx="5462027" cy="4919482"/>
          </a:xfrm>
          <a:prstGeom prst="rect">
            <a:avLst/>
          </a:prstGeom>
        </p:spPr>
      </p:pic>
      <p:sp>
        <p:nvSpPr>
          <p:cNvPr id="8" name="Rectangle: Rounded Corners 7">
            <a:extLst>
              <a:ext uri="{FF2B5EF4-FFF2-40B4-BE49-F238E27FC236}">
                <a16:creationId xmlns:a16="http://schemas.microsoft.com/office/drawing/2014/main" id="{2172ED90-18DD-2C1B-D373-1693E2EC796E}"/>
              </a:ext>
            </a:extLst>
          </p:cNvPr>
          <p:cNvSpPr/>
          <p:nvPr/>
        </p:nvSpPr>
        <p:spPr>
          <a:xfrm>
            <a:off x="5730733" y="1295974"/>
            <a:ext cx="4114801" cy="2133026"/>
          </a:xfrm>
          <a:prstGeom prst="roundRect">
            <a:avLst/>
          </a:prstGeom>
          <a:solidFill>
            <a:schemeClr val="accent1">
              <a:lumMod val="20000"/>
              <a:lumOff val="80000"/>
            </a:schemeClr>
          </a:solidFill>
          <a:ln w="12700" cap="flat" cmpd="sng" algn="ctr">
            <a:solidFill>
              <a:schemeClr val="accent2">
                <a:lumMod val="5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2800" b="1" kern="1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WHAT</a:t>
            </a:r>
            <a:r>
              <a:rPr lang="en-GB" sz="2800" b="1" kern="100" dirty="0">
                <a:solidFill>
                  <a:srgbClr val="2E74B5"/>
                </a:solidFill>
                <a:latin typeface="Calibri" panose="020F0502020204030204" pitchFamily="34" charset="0"/>
                <a:ea typeface="Calibri" panose="020F0502020204030204" pitchFamily="34" charset="0"/>
                <a:cs typeface="Times New Roman" panose="02020603050405020304" pitchFamily="18" charset="0"/>
              </a:rPr>
              <a:t> IT IS</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b="1" kern="100" dirty="0">
                <a:solidFill>
                  <a:srgbClr val="2E74B5"/>
                </a:solidFill>
                <a:effectLst/>
                <a:latin typeface="Calibri" panose="020F0502020204030204" pitchFamily="34" charset="0"/>
                <a:ea typeface="Calibri" panose="020F0502020204030204" pitchFamily="34" charset="0"/>
                <a:cs typeface="Times New Roman" panose="02020603050405020304" pitchFamily="18" charset="0"/>
              </a:rPr>
              <a:t>Helping others, contributing to community, feeling valued. Knowing our place in the future.</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1568838151">
            <a:extLst>
              <a:ext uri="{FF2B5EF4-FFF2-40B4-BE49-F238E27FC236}">
                <a16:creationId xmlns:a16="http://schemas.microsoft.com/office/drawing/2014/main" id="{3AFA07CC-C87F-1BDB-6F01-8A998A748CC8}"/>
              </a:ext>
            </a:extLst>
          </p:cNvPr>
          <p:cNvSpPr txBox="1"/>
          <p:nvPr/>
        </p:nvSpPr>
        <p:spPr>
          <a:xfrm>
            <a:off x="7124277" y="3551731"/>
            <a:ext cx="4547446" cy="2261360"/>
          </a:xfrm>
          <a:prstGeom prst="rect">
            <a:avLst/>
          </a:prstGeom>
          <a:solidFill>
            <a:schemeClr val="accent1">
              <a:lumMod val="40000"/>
              <a:lumOff val="60000"/>
            </a:schemeClr>
          </a:solidFill>
          <a:ln w="76200">
            <a:solidFill>
              <a:srgbClr val="0070C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2800" b="1"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WHY WE NEED IT</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b="1"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Gives meaning to life and a positive sense of self because our view of ourselves is based on how other people view us.</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18045CE-3E0F-6D4A-2758-1FCDB0DB33C4}"/>
              </a:ext>
            </a:extLst>
          </p:cNvPr>
          <p:cNvSpPr txBox="1"/>
          <p:nvPr/>
        </p:nvSpPr>
        <p:spPr>
          <a:xfrm>
            <a:off x="8960320" y="42563"/>
            <a:ext cx="3370866" cy="951030"/>
          </a:xfrm>
          <a:prstGeom prst="rect">
            <a:avLst/>
          </a:prstGeom>
          <a:noFill/>
        </p:spPr>
        <p:txBody>
          <a:bodyPr wrap="square">
            <a:spAutoFit/>
          </a:bodyPr>
          <a:lstStyle/>
          <a:p>
            <a:pPr>
              <a:lnSpc>
                <a:spcPct val="107000"/>
              </a:lnSpc>
              <a:spcAft>
                <a:spcPts val="800"/>
              </a:spcAft>
            </a:pPr>
            <a:r>
              <a:rPr lang="en-GB" sz="5400" b="1" kern="100" dirty="0">
                <a:solidFill>
                  <a:schemeClr val="tx2">
                    <a:lumMod val="75000"/>
                    <a:lumOff val="25000"/>
                  </a:schemeClr>
                </a:solidFill>
                <a:effectLst/>
                <a:latin typeface="+mj-lt"/>
                <a:ea typeface="Calibri" panose="020F0502020204030204" pitchFamily="34" charset="0"/>
                <a:cs typeface="Times New Roman" panose="02020603050405020304" pitchFamily="18" charset="0"/>
              </a:rPr>
              <a:t>PURPOSE</a:t>
            </a:r>
            <a:endParaRPr lang="en-GB" sz="5400" kern="100" dirty="0">
              <a:solidFill>
                <a:schemeClr val="tx2">
                  <a:lumMod val="75000"/>
                  <a:lumOff val="25000"/>
                </a:schemeClr>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815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d anchor with black text&#10;&#10;Description automatically generated">
            <a:extLst>
              <a:ext uri="{FF2B5EF4-FFF2-40B4-BE49-F238E27FC236}">
                <a16:creationId xmlns:a16="http://schemas.microsoft.com/office/drawing/2014/main" id="{0B276309-B7C0-807D-BBD1-7B14C753BF8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87946" y="6042413"/>
            <a:ext cx="969577" cy="626077"/>
          </a:xfrm>
          <a:prstGeom prst="rect">
            <a:avLst/>
          </a:prstGeom>
        </p:spPr>
      </p:pic>
      <p:pic>
        <p:nvPicPr>
          <p:cNvPr id="7" name="Picture 6" descr="A red and black logo&#10;&#10;Description automatically generated">
            <a:extLst>
              <a:ext uri="{FF2B5EF4-FFF2-40B4-BE49-F238E27FC236}">
                <a16:creationId xmlns:a16="http://schemas.microsoft.com/office/drawing/2014/main" id="{59C5DEE4-8A51-60BE-2B57-5570617F7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765" y="6208504"/>
            <a:ext cx="917314" cy="293896"/>
          </a:xfrm>
          <a:prstGeom prst="rect">
            <a:avLst/>
          </a:prstGeom>
        </p:spPr>
      </p:pic>
      <p:sp>
        <p:nvSpPr>
          <p:cNvPr id="2" name="Rectangle 1">
            <a:extLst>
              <a:ext uri="{FF2B5EF4-FFF2-40B4-BE49-F238E27FC236}">
                <a16:creationId xmlns:a16="http://schemas.microsoft.com/office/drawing/2014/main" id="{6E53374A-2359-CC70-67D6-B4EA695D9885}"/>
              </a:ext>
            </a:extLst>
          </p:cNvPr>
          <p:cNvSpPr/>
          <p:nvPr/>
        </p:nvSpPr>
        <p:spPr>
          <a:xfrm>
            <a:off x="0" y="0"/>
            <a:ext cx="12192000" cy="6858000"/>
          </a:xfrm>
          <a:prstGeom prst="rect">
            <a:avLst/>
          </a:prstGeom>
          <a:solidFill>
            <a:srgbClr val="FFC000">
              <a:alpha val="1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circular drawing of people holding hands&#10;&#10;Description automatically generated">
            <a:extLst>
              <a:ext uri="{FF2B5EF4-FFF2-40B4-BE49-F238E27FC236}">
                <a16:creationId xmlns:a16="http://schemas.microsoft.com/office/drawing/2014/main" id="{AB45EB1F-A200-A3B2-535B-D7A08486E7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96846"/>
            <a:ext cx="5218187" cy="4956058"/>
          </a:xfrm>
          <a:prstGeom prst="rect">
            <a:avLst/>
          </a:prstGeom>
        </p:spPr>
      </p:pic>
      <p:sp>
        <p:nvSpPr>
          <p:cNvPr id="8" name="Rectangle: Rounded Corners 7">
            <a:extLst>
              <a:ext uri="{FF2B5EF4-FFF2-40B4-BE49-F238E27FC236}">
                <a16:creationId xmlns:a16="http://schemas.microsoft.com/office/drawing/2014/main" id="{8BC3067D-6727-483F-BE3C-8C0109577F8E}"/>
              </a:ext>
            </a:extLst>
          </p:cNvPr>
          <p:cNvSpPr/>
          <p:nvPr/>
        </p:nvSpPr>
        <p:spPr>
          <a:xfrm>
            <a:off x="5218187" y="951030"/>
            <a:ext cx="3894331" cy="2604135"/>
          </a:xfrm>
          <a:prstGeom prst="roundRect">
            <a:avLst/>
          </a:prstGeom>
          <a:solidFill>
            <a:schemeClr val="accent2">
              <a:lumMod val="40000"/>
              <a:lumOff val="60000"/>
            </a:schemeClr>
          </a:solidFill>
          <a:ln w="12700" cap="flat" cmpd="sng" algn="ctr">
            <a:solidFill>
              <a:schemeClr val="accent2">
                <a:lumMod val="5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28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WHAT IT IS</a:t>
            </a:r>
          </a:p>
          <a:p>
            <a:pPr>
              <a:lnSpc>
                <a:spcPct val="107000"/>
              </a:lnSpc>
              <a:spcAft>
                <a:spcPts val="800"/>
              </a:spcAft>
            </a:pPr>
            <a:r>
              <a:rPr lang="en-GB" sz="2400" b="1" kern="1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Basic human needs – physical safety - food, shelter etc.   Emotional safety, free from blame, sarcasm etc.</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962861713">
            <a:extLst>
              <a:ext uri="{FF2B5EF4-FFF2-40B4-BE49-F238E27FC236}">
                <a16:creationId xmlns:a16="http://schemas.microsoft.com/office/drawing/2014/main" id="{5C3BCEB9-3668-7BD9-51BD-7676693318EB}"/>
              </a:ext>
            </a:extLst>
          </p:cNvPr>
          <p:cNvSpPr txBox="1"/>
          <p:nvPr/>
        </p:nvSpPr>
        <p:spPr>
          <a:xfrm>
            <a:off x="6246597" y="3722987"/>
            <a:ext cx="5110237" cy="2247465"/>
          </a:xfrm>
          <a:prstGeom prst="rect">
            <a:avLst/>
          </a:prstGeom>
          <a:solidFill>
            <a:schemeClr val="accent2">
              <a:lumMod val="20000"/>
              <a:lumOff val="80000"/>
            </a:schemeClr>
          </a:solidFill>
          <a:ln w="76200">
            <a:solidFill>
              <a:srgbClr val="FFC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2800" b="1"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WHY WE NEED IT</a:t>
            </a:r>
            <a:endParaRPr lang="en-GB" sz="2800" kern="1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b="1" kern="1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Feeling safe helps our children to develop healthy ways to cope with difficult situations and they are better able to learn and grow</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200" b="1" kern="1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21998D9-7172-4420-0374-5056FDD9D453}"/>
              </a:ext>
            </a:extLst>
          </p:cNvPr>
          <p:cNvSpPr txBox="1"/>
          <p:nvPr/>
        </p:nvSpPr>
        <p:spPr>
          <a:xfrm>
            <a:off x="9572716" y="0"/>
            <a:ext cx="3133489" cy="951030"/>
          </a:xfrm>
          <a:prstGeom prst="rect">
            <a:avLst/>
          </a:prstGeom>
          <a:noFill/>
        </p:spPr>
        <p:txBody>
          <a:bodyPr wrap="square">
            <a:spAutoFit/>
          </a:bodyPr>
          <a:lstStyle/>
          <a:p>
            <a:pPr>
              <a:lnSpc>
                <a:spcPct val="107000"/>
              </a:lnSpc>
              <a:spcAft>
                <a:spcPts val="800"/>
              </a:spcAft>
            </a:pPr>
            <a:r>
              <a:rPr lang="en-GB" sz="5400" b="1" kern="100" dirty="0">
                <a:solidFill>
                  <a:schemeClr val="accent2">
                    <a:lumMod val="75000"/>
                  </a:schemeClr>
                </a:solidFill>
                <a:latin typeface="+mj-lt"/>
                <a:ea typeface="Calibri" panose="020F0502020204030204" pitchFamily="34" charset="0"/>
                <a:cs typeface="Times New Roman" panose="02020603050405020304" pitchFamily="18" charset="0"/>
              </a:rPr>
              <a:t>SAFETY</a:t>
            </a:r>
            <a:endParaRPr lang="en-GB" sz="5400" kern="100" dirty="0">
              <a:solidFill>
                <a:schemeClr val="accent2">
                  <a:lumMod val="75000"/>
                </a:schemeClr>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28262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1403</TotalTime>
  <Words>654</Words>
  <Application>Microsoft Office PowerPoint</Application>
  <PresentationFormat>Widescreen</PresentationFormat>
  <Paragraphs>132</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Aptos</vt:lpstr>
      <vt:lpstr>Aptos Display</vt:lpstr>
      <vt:lpstr>Arial</vt:lpstr>
      <vt:lpstr>Calibri</vt:lpstr>
      <vt:lpstr>Cavolini</vt:lpstr>
      <vt:lpstr>Times New Roman</vt:lpstr>
      <vt:lpstr>Office Theme</vt:lpstr>
      <vt:lpst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Annette Manley</dc:creator>
  <cp:lastModifiedBy>Michael Speed</cp:lastModifiedBy>
  <cp:revision>26</cp:revision>
  <dcterms:created xsi:type="dcterms:W3CDTF">2024-01-24T16:34:18Z</dcterms:created>
  <dcterms:modified xsi:type="dcterms:W3CDTF">2024-07-23T11:52:22Z</dcterms:modified>
</cp:coreProperties>
</file>